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12.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440" r:id="rId3"/>
    <p:sldId id="387" r:id="rId4"/>
    <p:sldId id="457" r:id="rId5"/>
    <p:sldId id="418" r:id="rId6"/>
    <p:sldId id="444" r:id="rId7"/>
    <p:sldId id="445" r:id="rId8"/>
    <p:sldId id="411" r:id="rId9"/>
    <p:sldId id="413" r:id="rId10"/>
    <p:sldId id="428" r:id="rId11"/>
    <p:sldId id="270" r:id="rId12"/>
    <p:sldId id="271" r:id="rId13"/>
    <p:sldId id="396" r:id="rId14"/>
    <p:sldId id="420" r:id="rId15"/>
    <p:sldId id="421" r:id="rId16"/>
    <p:sldId id="395" r:id="rId17"/>
    <p:sldId id="435" r:id="rId18"/>
    <p:sldId id="446" r:id="rId19"/>
    <p:sldId id="447" r:id="rId20"/>
    <p:sldId id="388" r:id="rId21"/>
    <p:sldId id="392" r:id="rId22"/>
    <p:sldId id="394" r:id="rId23"/>
    <p:sldId id="322" r:id="rId24"/>
    <p:sldId id="448" r:id="rId25"/>
    <p:sldId id="450" r:id="rId26"/>
    <p:sldId id="451" r:id="rId27"/>
    <p:sldId id="452" r:id="rId28"/>
    <p:sldId id="453" r:id="rId29"/>
    <p:sldId id="454" r:id="rId30"/>
    <p:sldId id="326" r:id="rId31"/>
    <p:sldId id="335" r:id="rId32"/>
    <p:sldId id="332" r:id="rId33"/>
    <p:sldId id="333" r:id="rId34"/>
    <p:sldId id="339" r:id="rId35"/>
    <p:sldId id="340" r:id="rId36"/>
    <p:sldId id="346" r:id="rId37"/>
    <p:sldId id="344" r:id="rId38"/>
    <p:sldId id="458" r:id="rId39"/>
    <p:sldId id="459" r:id="rId40"/>
    <p:sldId id="460" r:id="rId41"/>
    <p:sldId id="461" r:id="rId42"/>
    <p:sldId id="462" r:id="rId43"/>
    <p:sldId id="463" r:id="rId44"/>
    <p:sldId id="464" r:id="rId45"/>
    <p:sldId id="465" r:id="rId46"/>
    <p:sldId id="466" r:id="rId47"/>
  </p:sldIdLst>
  <p:sldSz cx="9144000" cy="6858000" type="screen4x3"/>
  <p:notesSz cx="7077075" cy="9383713"/>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27A"/>
    <a:srgbClr val="C78E44"/>
    <a:srgbClr val="9F3A0D"/>
    <a:srgbClr val="F2DAB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96" autoAdjust="0"/>
    <p:restoredTop sz="65489" autoAdjust="0"/>
  </p:normalViewPr>
  <p:slideViewPr>
    <p:cSldViewPr>
      <p:cViewPr varScale="1">
        <p:scale>
          <a:sx n="43" d="100"/>
          <a:sy n="43" d="100"/>
        </p:scale>
        <p:origin x="-1830" y="-102"/>
      </p:cViewPr>
      <p:guideLst>
        <p:guide orient="horz" pos="2160"/>
        <p:guide pos="2880"/>
      </p:guideLst>
    </p:cSldViewPr>
  </p:slideViewPr>
  <p:outlineViewPr>
    <p:cViewPr>
      <p:scale>
        <a:sx n="33" d="100"/>
        <a:sy n="33" d="100"/>
      </p:scale>
      <p:origin x="0" y="81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956"/>
        <p:guide pos="222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83916058657805"/>
          <c:y val="0.1903408096715182"/>
          <c:w val="0.41284403669725089"/>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9F3A0D"/>
              </a:solidFill>
            </c:spPr>
          </c:dPt>
          <c:dPt>
            <c:idx val="1"/>
            <c:spPr>
              <a:solidFill>
                <a:srgbClr val="00427A">
                  <a:alpha val="60000"/>
                </a:srgbClr>
              </a:solidFill>
            </c:spPr>
          </c:dPt>
          <c:dLbls>
            <c:txPr>
              <a:bodyPr/>
              <a:lstStyle/>
              <a:p>
                <a:pPr>
                  <a:defRPr sz="1600"/>
                </a:pPr>
                <a:endParaRPr lang="en-US"/>
              </a:p>
            </c:txPr>
            <c:dLblPos val="ctr"/>
            <c:showVal val="1"/>
            <c:showLeaderLines val="1"/>
          </c:dLbls>
          <c:cat>
            <c:strRef>
              <c:f>Sheet1!$A$2:$A$3</c:f>
              <c:strCache>
                <c:ptCount val="2"/>
                <c:pt idx="0">
                  <c:v>First-Generation</c:v>
                </c:pt>
                <c:pt idx="1">
                  <c:v>Not First-Generation</c:v>
                </c:pt>
              </c:strCache>
            </c:strRef>
          </c:cat>
          <c:val>
            <c:numRef>
              <c:f>Sheet1!$B$2:$B$3</c:f>
              <c:numCache>
                <c:formatCode>0%</c:formatCode>
                <c:ptCount val="2"/>
                <c:pt idx="0">
                  <c:v>0.25</c:v>
                </c:pt>
                <c:pt idx="1">
                  <c:v>0.75000000000000078</c:v>
                </c:pt>
              </c:numCache>
            </c:numRef>
          </c:val>
        </c:ser>
        <c:dLbls>
          <c:showVal val="1"/>
        </c:dLbls>
        <c:firstSliceAng val="0"/>
      </c:pieChart>
    </c:plotArea>
    <c:legend>
      <c:legendPos val="r"/>
      <c:layout>
        <c:manualLayout>
          <c:xMode val="edge"/>
          <c:yMode val="edge"/>
          <c:x val="0.64022863541140485"/>
          <c:y val="0.27494571701264892"/>
          <c:w val="0.31695790893110837"/>
          <c:h val="0.25547363397757283"/>
        </c:manualLayout>
      </c:layout>
      <c:txPr>
        <a:bodyPr/>
        <a:lstStyle/>
        <a:p>
          <a:pPr>
            <a:defRPr sz="2000"/>
          </a:pPr>
          <a:endParaRPr lang="en-US"/>
        </a:p>
      </c:txPr>
    </c:legend>
    <c:plotVisOnly val="1"/>
    <c:dispBlanksAs val="zero"/>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3504580795325276"/>
          <c:y val="3.8194444444444448E-2"/>
          <c:w val="0.5324384687763063"/>
          <c:h val="0.73039342738408009"/>
        </c:manualLayout>
      </c:layout>
      <c:barChart>
        <c:barDir val="bar"/>
        <c:grouping val="clustered"/>
        <c:ser>
          <c:idx val="0"/>
          <c:order val="0"/>
          <c:tx>
            <c:strRef>
              <c:f>Sheet1!$B$1</c:f>
              <c:strCache>
                <c:ptCount val="1"/>
                <c:pt idx="0">
                  <c:v>College Name</c:v>
                </c:pt>
              </c:strCache>
            </c:strRef>
          </c:tx>
          <c:spPr>
            <a:solidFill>
              <a:srgbClr val="C78E44"/>
            </a:solidFill>
          </c:spPr>
          <c:dLbls>
            <c:txPr>
              <a:bodyPr/>
              <a:lstStyle/>
              <a:p>
                <a:pPr>
                  <a:defRPr sz="1400">
                    <a:latin typeface="+mj-lt"/>
                  </a:defRPr>
                </a:pPr>
                <a:endParaRPr lang="en-US"/>
              </a:p>
            </c:txPr>
            <c:dLblPos val="outEnd"/>
            <c:showVal val="1"/>
          </c:dLbls>
          <c:cat>
            <c:strRef>
              <c:f>Sheet1!$A$2:$A$4</c:f>
              <c:strCache>
                <c:ptCount val="3"/>
                <c:pt idx="0">
                  <c:v>Made a class presentation</c:v>
                </c:pt>
                <c:pt idx="1">
                  <c:v>Worked with other students on projects during class</c:v>
                </c:pt>
                <c:pt idx="2">
                  <c:v>Worked with classmates outside of class to prepare class assignments</c:v>
                </c:pt>
              </c:strCache>
            </c:strRef>
          </c:cat>
          <c:val>
            <c:numRef>
              <c:f>Sheet1!$B$2:$B$4</c:f>
              <c:numCache>
                <c:formatCode>0%</c:formatCode>
                <c:ptCount val="3"/>
                <c:pt idx="0">
                  <c:v>0.28000000000000008</c:v>
                </c:pt>
                <c:pt idx="1">
                  <c:v>0.4800000000000002</c:v>
                </c:pt>
                <c:pt idx="2">
                  <c:v>0.25</c:v>
                </c:pt>
              </c:numCache>
            </c:numRef>
          </c:val>
        </c:ser>
        <c:dLbls>
          <c:showVal val="1"/>
        </c:dLbls>
        <c:axId val="79514240"/>
        <c:axId val="79524224"/>
      </c:barChart>
      <c:catAx>
        <c:axId val="79514240"/>
        <c:scaling>
          <c:orientation val="minMax"/>
        </c:scaling>
        <c:axPos val="l"/>
        <c:tickLblPos val="nextTo"/>
        <c:txPr>
          <a:bodyPr anchor="ctr" anchorCtr="0"/>
          <a:lstStyle/>
          <a:p>
            <a:pPr algn="r">
              <a:defRPr sz="1800">
                <a:latin typeface="+mj-lt"/>
              </a:defRPr>
            </a:pPr>
            <a:endParaRPr lang="en-US"/>
          </a:p>
        </c:txPr>
        <c:crossAx val="79524224"/>
        <c:crosses val="autoZero"/>
        <c:auto val="1"/>
        <c:lblAlgn val="ctr"/>
        <c:lblOffset val="100"/>
      </c:catAx>
      <c:valAx>
        <c:axId val="79524224"/>
        <c:scaling>
          <c:orientation val="minMax"/>
        </c:scaling>
        <c:axPos val="b"/>
        <c:title>
          <c:tx>
            <c:rich>
              <a:bodyPr/>
              <a:lstStyle/>
              <a:p>
                <a:pPr>
                  <a:defRPr sz="1600" b="0"/>
                </a:pPr>
                <a:r>
                  <a:rPr lang="en-US" sz="1600" b="0" dirty="0" smtClean="0">
                    <a:latin typeface="+mj-lt"/>
                  </a:rPr>
                  <a:t>Percentage of students </a:t>
                </a:r>
                <a:r>
                  <a:rPr lang="en-US" sz="1600" b="0" baseline="0" dirty="0" smtClean="0">
                    <a:latin typeface="+mj-lt"/>
                  </a:rPr>
                  <a:t>responding </a:t>
                </a:r>
                <a:r>
                  <a:rPr lang="en-US" sz="1600" b="0" i="1" baseline="0" dirty="0" smtClean="0">
                    <a:latin typeface="+mj-lt"/>
                  </a:rPr>
                  <a:t>never</a:t>
                </a:r>
                <a:endParaRPr lang="en-US" sz="1600" b="0" i="1" dirty="0">
                  <a:latin typeface="+mj-lt"/>
                </a:endParaRPr>
              </a:p>
            </c:rich>
          </c:tx>
          <c:layout>
            <c:manualLayout>
              <c:xMode val="edge"/>
              <c:yMode val="edge"/>
              <c:x val="0.50788453919675136"/>
              <c:y val="0.91541666666666488"/>
            </c:manualLayout>
          </c:layout>
        </c:title>
        <c:numFmt formatCode="0%" sourceLinked="1"/>
        <c:majorTickMark val="in"/>
        <c:tickLblPos val="nextTo"/>
        <c:txPr>
          <a:bodyPr/>
          <a:lstStyle/>
          <a:p>
            <a:pPr>
              <a:defRPr sz="1400">
                <a:latin typeface="+mj-lt"/>
              </a:defRPr>
            </a:pPr>
            <a:endParaRPr lang="en-US"/>
          </a:p>
        </c:txPr>
        <c:crossAx val="79514240"/>
        <c:crosses val="autoZero"/>
        <c:crossBetween val="between"/>
      </c:valAx>
    </c:plotArea>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9190842543764641"/>
          <c:y val="4.1666666666666664E-2"/>
          <c:w val="0.412844036697251"/>
          <c:h val="0.9375"/>
        </c:manualLayout>
      </c:layout>
      <c:pieChart>
        <c:varyColors val="1"/>
        <c:ser>
          <c:idx val="0"/>
          <c:order val="0"/>
          <c:tx>
            <c:strRef>
              <c:f>Sheet1!$B$1</c:f>
              <c:strCache>
                <c:ptCount val="1"/>
                <c:pt idx="0">
                  <c:v>College Name</c:v>
                </c:pt>
              </c:strCache>
            </c:strRef>
          </c:tx>
          <c:spPr>
            <a:solidFill>
              <a:srgbClr val="C78E44"/>
            </a:solidFill>
          </c:spPr>
          <c:dPt>
            <c:idx val="1"/>
            <c:spPr>
              <a:solidFill>
                <a:srgbClr val="00427A">
                  <a:alpha val="60000"/>
                </a:srgbClr>
              </a:solidFill>
            </c:spPr>
          </c:dPt>
          <c:dPt>
            <c:idx val="2"/>
            <c:spPr>
              <a:solidFill>
                <a:srgbClr val="00427A"/>
              </a:solidFill>
            </c:spPr>
          </c:dPt>
          <c:dPt>
            <c:idx val="3"/>
            <c:spPr>
              <a:solidFill>
                <a:srgbClr val="9F3A0D"/>
              </a:solidFill>
            </c:spPr>
          </c:dPt>
          <c:dLbls>
            <c:txPr>
              <a:bodyPr/>
              <a:lstStyle/>
              <a:p>
                <a:pPr>
                  <a:defRPr sz="1600"/>
                </a:pPr>
                <a:endParaRPr lang="en-US"/>
              </a:p>
            </c:txPr>
            <c:showVal val="1"/>
            <c:showLeaderLines val="1"/>
          </c:dLbls>
          <c:cat>
            <c:strRef>
              <c:f>Sheet1!$A$2:$A$5</c:f>
              <c:strCache>
                <c:ptCount val="4"/>
                <c:pt idx="0">
                  <c:v>Very Often</c:v>
                </c:pt>
                <c:pt idx="1">
                  <c:v>Often</c:v>
                </c:pt>
                <c:pt idx="2">
                  <c:v>Sometimes</c:v>
                </c:pt>
                <c:pt idx="3">
                  <c:v>Never</c:v>
                </c:pt>
              </c:strCache>
            </c:strRef>
          </c:cat>
          <c:val>
            <c:numRef>
              <c:f>Sheet1!$B$2:$B$5</c:f>
              <c:numCache>
                <c:formatCode>0%</c:formatCode>
                <c:ptCount val="4"/>
                <c:pt idx="0">
                  <c:v>0.2100000000000001</c:v>
                </c:pt>
                <c:pt idx="1">
                  <c:v>0.39000000000000024</c:v>
                </c:pt>
                <c:pt idx="2">
                  <c:v>0.31000000000000022</c:v>
                </c:pt>
                <c:pt idx="3">
                  <c:v>0.1</c:v>
                </c:pt>
              </c:numCache>
            </c:numRef>
          </c:val>
        </c:ser>
        <c:dLbls>
          <c:showVal val="1"/>
        </c:dLbls>
        <c:firstSliceAng val="0"/>
      </c:pieChart>
    </c:plotArea>
    <c:legend>
      <c:legendPos val="r"/>
      <c:layout>
        <c:manualLayout>
          <c:xMode val="edge"/>
          <c:yMode val="edge"/>
          <c:x val="0.65870512172217344"/>
          <c:y val="0.2478972159730034"/>
          <c:w val="0.25916291713535838"/>
          <c:h val="0.42569339059890249"/>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9190842543764641"/>
          <c:y val="4.1666666666666664E-2"/>
          <c:w val="0.41284403669725112"/>
          <c:h val="0.9375"/>
        </c:manualLayout>
      </c:layout>
      <c:pieChart>
        <c:varyColors val="1"/>
        <c:ser>
          <c:idx val="0"/>
          <c:order val="0"/>
          <c:tx>
            <c:strRef>
              <c:f>Sheet1!$B$1</c:f>
              <c:strCache>
                <c:ptCount val="1"/>
                <c:pt idx="0">
                  <c:v>College Name</c:v>
                </c:pt>
              </c:strCache>
            </c:strRef>
          </c:tx>
          <c:spPr>
            <a:solidFill>
              <a:srgbClr val="C78E44"/>
            </a:solidFill>
          </c:spPr>
          <c:dPt>
            <c:idx val="1"/>
            <c:spPr>
              <a:solidFill>
                <a:srgbClr val="9F3A0D"/>
              </a:solidFill>
            </c:spPr>
          </c:dPt>
          <c:dPt>
            <c:idx val="2"/>
            <c:spPr>
              <a:solidFill>
                <a:srgbClr val="00427A"/>
              </a:solidFill>
            </c:spPr>
          </c:dPt>
          <c:dPt>
            <c:idx val="3"/>
            <c:spPr>
              <a:solidFill>
                <a:srgbClr val="00427A">
                  <a:alpha val="60000"/>
                </a:srgbClr>
              </a:solidFill>
            </c:spPr>
          </c:dPt>
          <c:dLbls>
            <c:txPr>
              <a:bodyPr/>
              <a:lstStyle/>
              <a:p>
                <a:pPr>
                  <a:defRPr sz="1600"/>
                </a:pPr>
                <a:endParaRPr lang="en-US"/>
              </a:p>
            </c:txPr>
            <c:showVal val="1"/>
            <c:showLeaderLines val="1"/>
          </c:dLbls>
          <c:cat>
            <c:strRef>
              <c:f>Sheet1!$A$2:$A$5</c:f>
              <c:strCache>
                <c:ptCount val="4"/>
                <c:pt idx="0">
                  <c:v>Very Often</c:v>
                </c:pt>
                <c:pt idx="1">
                  <c:v>Often</c:v>
                </c:pt>
                <c:pt idx="2">
                  <c:v>Sometimes</c:v>
                </c:pt>
                <c:pt idx="3">
                  <c:v>Never</c:v>
                </c:pt>
              </c:strCache>
            </c:strRef>
          </c:cat>
          <c:val>
            <c:numRef>
              <c:f>Sheet1!$B$2:$B$5</c:f>
              <c:numCache>
                <c:formatCode>0%</c:formatCode>
                <c:ptCount val="4"/>
                <c:pt idx="0">
                  <c:v>2.0000000000000011E-2</c:v>
                </c:pt>
                <c:pt idx="1">
                  <c:v>4.0000000000000022E-2</c:v>
                </c:pt>
                <c:pt idx="2">
                  <c:v>0.49000000000000021</c:v>
                </c:pt>
                <c:pt idx="3">
                  <c:v>0.45</c:v>
                </c:pt>
              </c:numCache>
            </c:numRef>
          </c:val>
        </c:ser>
        <c:dLbls>
          <c:showVal val="1"/>
        </c:dLbls>
        <c:firstSliceAng val="0"/>
      </c:pieChart>
    </c:plotArea>
    <c:legend>
      <c:legendPos val="r"/>
      <c:layout>
        <c:manualLayout>
          <c:xMode val="edge"/>
          <c:yMode val="edge"/>
          <c:x val="0.65870512172217366"/>
          <c:y val="0.2478972159730034"/>
          <c:w val="0.25916291713535838"/>
          <c:h val="0.42569339059890249"/>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417142237954201E-2"/>
          <c:y val="9.0773809523809548E-2"/>
          <c:w val="0.41284403669725089"/>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00427A">
                  <a:alpha val="74902"/>
                </a:srgbClr>
              </a:solidFill>
            </c:spPr>
          </c:dPt>
          <c:dPt>
            <c:idx val="1"/>
            <c:spPr>
              <a:solidFill>
                <a:srgbClr val="00427A">
                  <a:alpha val="60000"/>
                </a:srgbClr>
              </a:solidFill>
            </c:spPr>
          </c:dPt>
          <c:dPt>
            <c:idx val="2"/>
            <c:spPr>
              <a:solidFill>
                <a:srgbClr val="00427A"/>
              </a:solidFill>
            </c:spPr>
          </c:dPt>
          <c:dPt>
            <c:idx val="4"/>
            <c:spPr>
              <a:solidFill>
                <a:srgbClr val="9F3A0D"/>
              </a:solidFill>
            </c:spPr>
          </c:dPt>
          <c:dPt>
            <c:idx val="5"/>
            <c:spPr>
              <a:solidFill>
                <a:srgbClr val="F2DAB1"/>
              </a:solidFill>
            </c:spPr>
          </c:dPt>
          <c:dPt>
            <c:idx val="6"/>
            <c:spPr>
              <a:solidFill>
                <a:srgbClr val="9F3A0D">
                  <a:alpha val="56000"/>
                </a:srgbClr>
              </a:solidFill>
            </c:spPr>
          </c:dPt>
          <c:dLbls>
            <c:dLbl>
              <c:idx val="2"/>
              <c:delete val="1"/>
            </c:dLbl>
            <c:dLbl>
              <c:idx val="6"/>
              <c:delete val="1"/>
            </c:dLbl>
            <c:txPr>
              <a:bodyPr/>
              <a:lstStyle/>
              <a:p>
                <a:pPr>
                  <a:defRPr sz="2400"/>
                </a:pPr>
                <a:endParaRPr lang="en-US"/>
              </a:p>
            </c:txPr>
            <c:showVal val="1"/>
            <c:showLeaderLines val="1"/>
          </c:dLbls>
          <c:cat>
            <c:strRef>
              <c:f>Sheet1!$A$2:$A$8</c:f>
              <c:strCache>
                <c:ptCount val="6"/>
                <c:pt idx="0">
                  <c:v>Not a high school graduate</c:v>
                </c:pt>
                <c:pt idx="1">
                  <c:v>High school diploma or GED</c:v>
                </c:pt>
                <c:pt idx="3">
                  <c:v>Associate degree/Certificate</c:v>
                </c:pt>
                <c:pt idx="4">
                  <c:v>Bachelor's degree</c:v>
                </c:pt>
                <c:pt idx="5">
                  <c:v>Master's degree/Doctorate degree</c:v>
                </c:pt>
              </c:strCache>
            </c:strRef>
          </c:cat>
          <c:val>
            <c:numRef>
              <c:f>Sheet1!$B$2:$B$8</c:f>
              <c:numCache>
                <c:formatCode>0%</c:formatCode>
                <c:ptCount val="7"/>
                <c:pt idx="0">
                  <c:v>2.4E-2</c:v>
                </c:pt>
                <c:pt idx="1">
                  <c:v>0.76900000000000068</c:v>
                </c:pt>
                <c:pt idx="3">
                  <c:v>0.13400000000000001</c:v>
                </c:pt>
                <c:pt idx="4">
                  <c:v>6.0000000000000032E-2</c:v>
                </c:pt>
                <c:pt idx="5">
                  <c:v>1.4E-2</c:v>
                </c:pt>
              </c:numCache>
            </c:numRef>
          </c:val>
        </c:ser>
        <c:dLbls>
          <c:showVal val="1"/>
        </c:dLbls>
        <c:firstSliceAng val="0"/>
      </c:pieChart>
    </c:plotArea>
    <c:legend>
      <c:legendPos val="r"/>
      <c:legendEntry>
        <c:idx val="2"/>
        <c:delete val="1"/>
      </c:legendEntry>
      <c:legendEntry>
        <c:idx val="6"/>
        <c:delete val="1"/>
      </c:legendEntry>
      <c:layout>
        <c:manualLayout>
          <c:xMode val="edge"/>
          <c:yMode val="edge"/>
          <c:x val="0.56696200245611561"/>
          <c:y val="4.2540190288713906E-2"/>
          <c:w val="0.4135971249006718"/>
          <c:h val="0.93943803899512568"/>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Secondary Goal</c:v>
                </c:pt>
              </c:strCache>
            </c:strRef>
          </c:tx>
          <c:spPr>
            <a:solidFill>
              <a:srgbClr val="C78E44"/>
            </a:solidFill>
            <a:ln>
              <a:noFill/>
            </a:ln>
          </c:spPr>
          <c:dLbls>
            <c:spPr>
              <a:noFill/>
            </c:spPr>
            <c:txPr>
              <a:bodyPr/>
              <a:lstStyle/>
              <a:p>
                <a:pPr>
                  <a:defRPr sz="1200" b="0">
                    <a:solidFill>
                      <a:schemeClr val="tx1"/>
                    </a:solidFill>
                  </a:defRPr>
                </a:pPr>
                <a:endParaRPr lang="en-US"/>
              </a:p>
            </c:txPr>
            <c:dLblPos val="outEnd"/>
            <c:showVal val="1"/>
          </c:dLbls>
          <c:cat>
            <c:strRef>
              <c:f>Sheet1!$A$2:$A$11</c:f>
              <c:strCache>
                <c:ptCount val="6"/>
                <c:pt idx="0">
                  <c:v>Change careers</c:v>
                </c:pt>
                <c:pt idx="1">
                  <c:v>Self-improvement/personal enjoyment</c:v>
                </c:pt>
                <c:pt idx="2">
                  <c:v>Obtain or update job-related skills</c:v>
                </c:pt>
                <c:pt idx="3">
                  <c:v>Transfer to a 4-year college or university</c:v>
                </c:pt>
                <c:pt idx="4">
                  <c:v>Obtain an associate degree</c:v>
                </c:pt>
                <c:pt idx="5">
                  <c:v>Complete a certificate program</c:v>
                </c:pt>
              </c:strCache>
            </c:strRef>
          </c:cat>
          <c:val>
            <c:numRef>
              <c:f>Sheet1!$B$2:$B$7</c:f>
              <c:numCache>
                <c:formatCode>General</c:formatCode>
                <c:ptCount val="6"/>
                <c:pt idx="0">
                  <c:v>10</c:v>
                </c:pt>
                <c:pt idx="1">
                  <c:v>10</c:v>
                </c:pt>
                <c:pt idx="2">
                  <c:v>27</c:v>
                </c:pt>
                <c:pt idx="3">
                  <c:v>15</c:v>
                </c:pt>
                <c:pt idx="4">
                  <c:v>31</c:v>
                </c:pt>
                <c:pt idx="5">
                  <c:v>27</c:v>
                </c:pt>
              </c:numCache>
            </c:numRef>
          </c:val>
        </c:ser>
        <c:ser>
          <c:idx val="1"/>
          <c:order val="1"/>
          <c:tx>
            <c:strRef>
              <c:f>Sheet1!$C$1</c:f>
              <c:strCache>
                <c:ptCount val="1"/>
                <c:pt idx="0">
                  <c:v>Primary Goal</c:v>
                </c:pt>
              </c:strCache>
            </c:strRef>
          </c:tx>
          <c:spPr>
            <a:solidFill>
              <a:srgbClr val="00427A"/>
            </a:solidFill>
          </c:spPr>
          <c:dLbls>
            <c:txPr>
              <a:bodyPr/>
              <a:lstStyle/>
              <a:p>
                <a:pPr>
                  <a:defRPr sz="1200"/>
                </a:pPr>
                <a:endParaRPr lang="en-US"/>
              </a:p>
            </c:txPr>
            <c:showVal val="1"/>
          </c:dLbls>
          <c:cat>
            <c:strRef>
              <c:f>Sheet1!$A$2:$A$11</c:f>
              <c:strCache>
                <c:ptCount val="6"/>
                <c:pt idx="0">
                  <c:v>Change careers</c:v>
                </c:pt>
                <c:pt idx="1">
                  <c:v>Self-improvement/personal enjoyment</c:v>
                </c:pt>
                <c:pt idx="2">
                  <c:v>Obtain or update job-related skills</c:v>
                </c:pt>
                <c:pt idx="3">
                  <c:v>Transfer to a 4-year college or university</c:v>
                </c:pt>
                <c:pt idx="4">
                  <c:v>Obtain an associate degree</c:v>
                </c:pt>
                <c:pt idx="5">
                  <c:v>Complete a certificate program</c:v>
                </c:pt>
              </c:strCache>
            </c:strRef>
          </c:cat>
          <c:val>
            <c:numRef>
              <c:f>Sheet1!$C$2:$C$7</c:f>
              <c:numCache>
                <c:formatCode>General</c:formatCode>
                <c:ptCount val="6"/>
                <c:pt idx="0">
                  <c:v>10</c:v>
                </c:pt>
                <c:pt idx="1">
                  <c:v>10</c:v>
                </c:pt>
                <c:pt idx="2">
                  <c:v>20</c:v>
                </c:pt>
                <c:pt idx="3">
                  <c:v>70</c:v>
                </c:pt>
                <c:pt idx="4">
                  <c:v>47</c:v>
                </c:pt>
                <c:pt idx="5">
                  <c:v>20</c:v>
                </c:pt>
              </c:numCache>
            </c:numRef>
          </c:val>
        </c:ser>
        <c:dLbls>
          <c:showVal val="1"/>
        </c:dLbls>
        <c:axId val="78580736"/>
        <c:axId val="78594816"/>
      </c:barChart>
      <c:catAx>
        <c:axId val="78580736"/>
        <c:scaling>
          <c:orientation val="minMax"/>
        </c:scaling>
        <c:axPos val="l"/>
        <c:tickLblPos val="nextTo"/>
        <c:txPr>
          <a:bodyPr/>
          <a:lstStyle/>
          <a:p>
            <a:pPr>
              <a:defRPr sz="1400" b="0">
                <a:latin typeface="+mn-lt"/>
              </a:defRPr>
            </a:pPr>
            <a:endParaRPr lang="en-US"/>
          </a:p>
        </c:txPr>
        <c:crossAx val="78594816"/>
        <c:crossesAt val="0"/>
        <c:auto val="1"/>
        <c:lblAlgn val="ctr"/>
        <c:lblOffset val="100"/>
      </c:catAx>
      <c:valAx>
        <c:axId val="78594816"/>
        <c:scaling>
          <c:orientation val="minMax"/>
        </c:scaling>
        <c:axPos val="b"/>
        <c:majorGridlines/>
        <c:numFmt formatCode="General" sourceLinked="1"/>
        <c:majorTickMark val="none"/>
        <c:tickLblPos val="nextTo"/>
        <c:txPr>
          <a:bodyPr/>
          <a:lstStyle/>
          <a:p>
            <a:pPr>
              <a:defRPr sz="1400"/>
            </a:pPr>
            <a:endParaRPr lang="en-US"/>
          </a:p>
        </c:txPr>
        <c:crossAx val="78580736"/>
        <c:crosses val="autoZero"/>
        <c:crossBetween val="between"/>
      </c:valAx>
    </c:plotArea>
    <c:legend>
      <c:legendPos val="b"/>
      <c:layout>
        <c:manualLayout>
          <c:xMode val="edge"/>
          <c:yMode val="edge"/>
          <c:x val="0.27232393847965397"/>
          <c:y val="0.93023666533208749"/>
          <c:w val="0.50521132288370496"/>
          <c:h val="6.9763334667912527E-2"/>
        </c:manualLayout>
      </c:layout>
      <c:txPr>
        <a:bodyPr/>
        <a:lstStyle/>
        <a:p>
          <a:pPr>
            <a:defRPr sz="1800"/>
          </a:pPr>
          <a:endParaRPr lang="en-US"/>
        </a:p>
      </c:txPr>
    </c:legend>
    <c:plotVisOnly val="1"/>
    <c:dispBlanksAs val="gap"/>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9190842543764641"/>
          <c:y val="4.1666666666666664E-2"/>
          <c:w val="0.41284403669725073"/>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00427A">
                  <a:alpha val="74902"/>
                </a:srgbClr>
              </a:solidFill>
            </c:spPr>
          </c:dPt>
          <c:dPt>
            <c:idx val="1"/>
            <c:spPr>
              <a:solidFill>
                <a:srgbClr val="00427A">
                  <a:alpha val="60000"/>
                </a:srgbClr>
              </a:solidFill>
            </c:spPr>
          </c:dPt>
          <c:dPt>
            <c:idx val="2"/>
            <c:spPr>
              <a:solidFill>
                <a:srgbClr val="00427A"/>
              </a:solidFill>
            </c:spPr>
          </c:dPt>
          <c:dPt>
            <c:idx val="4"/>
            <c:spPr>
              <a:solidFill>
                <a:srgbClr val="9F3A0D"/>
              </a:solidFill>
            </c:spPr>
          </c:dPt>
          <c:dPt>
            <c:idx val="5"/>
            <c:spPr>
              <a:solidFill>
                <a:srgbClr val="F2DAB1"/>
              </a:solidFill>
            </c:spPr>
          </c:dPt>
          <c:dLbls>
            <c:dLbl>
              <c:idx val="0"/>
              <c:layout>
                <c:manualLayout>
                  <c:x val="-6.9476450191432504E-2"/>
                  <c:y val="0.16912495313085865"/>
                </c:manualLayout>
              </c:layout>
              <c:showVal val="1"/>
            </c:dLbl>
            <c:dLbl>
              <c:idx val="1"/>
              <c:layout>
                <c:manualLayout>
                  <c:x val="-0.13671584916564342"/>
                  <c:y val="-8.1190944881889798E-2"/>
                </c:manualLayout>
              </c:layout>
              <c:showVal val="1"/>
            </c:dLbl>
            <c:dLbl>
              <c:idx val="2"/>
              <c:layout>
                <c:manualLayout>
                  <c:x val="5.1757747598063987E-2"/>
                  <c:y val="-0.17028637045369341"/>
                </c:manualLayout>
              </c:layout>
              <c:showVal val="1"/>
            </c:dLbl>
            <c:dLbl>
              <c:idx val="3"/>
              <c:layout>
                <c:manualLayout>
                  <c:x val="0.10904602807676569"/>
                  <c:y val="-4.0043822647169075E-2"/>
                </c:manualLayout>
              </c:layout>
              <c:showVal val="1"/>
            </c:dLbl>
            <c:dLbl>
              <c:idx val="4"/>
              <c:layout>
                <c:manualLayout>
                  <c:x val="8.1030304124828506E-2"/>
                  <c:y val="8.6903590176228007E-2"/>
                </c:manualLayout>
              </c:layout>
              <c:showVal val="1"/>
            </c:dLbl>
            <c:dLbl>
              <c:idx val="5"/>
              <c:layout>
                <c:manualLayout>
                  <c:x val="6.2546112355221714E-2"/>
                  <c:y val="0.13390466816647933"/>
                </c:manualLayout>
              </c:layout>
              <c:showVal val="1"/>
            </c:dLbl>
            <c:txPr>
              <a:bodyPr/>
              <a:lstStyle/>
              <a:p>
                <a:pPr>
                  <a:defRPr sz="1800"/>
                </a:pPr>
                <a:endParaRPr lang="en-US"/>
              </a:p>
            </c:txPr>
            <c:showVal val="1"/>
            <c:showLeaderLines val="1"/>
          </c:dLbls>
          <c:cat>
            <c:strRef>
              <c:f>Sheet1!$A$2:$A$7</c:f>
              <c:strCache>
                <c:ptCount val="6"/>
                <c:pt idx="0">
                  <c:v>None</c:v>
                </c:pt>
                <c:pt idx="1">
                  <c:v>1-14 credits</c:v>
                </c:pt>
                <c:pt idx="2">
                  <c:v>15-29 credits</c:v>
                </c:pt>
                <c:pt idx="3">
                  <c:v>30-44 credits</c:v>
                </c:pt>
                <c:pt idx="4">
                  <c:v>45-60 credits</c:v>
                </c:pt>
                <c:pt idx="5">
                  <c:v>Over 60 credits</c:v>
                </c:pt>
              </c:strCache>
            </c:strRef>
          </c:cat>
          <c:val>
            <c:numRef>
              <c:f>Sheet1!$B$2:$B$7</c:f>
              <c:numCache>
                <c:formatCode>0%</c:formatCode>
                <c:ptCount val="6"/>
                <c:pt idx="0">
                  <c:v>0.14100000000000001</c:v>
                </c:pt>
                <c:pt idx="1">
                  <c:v>0.32000000000000034</c:v>
                </c:pt>
                <c:pt idx="2">
                  <c:v>0.19</c:v>
                </c:pt>
                <c:pt idx="3">
                  <c:v>0.14000000000000001</c:v>
                </c:pt>
                <c:pt idx="4">
                  <c:v>0.11</c:v>
                </c:pt>
                <c:pt idx="5">
                  <c:v>0.1</c:v>
                </c:pt>
              </c:numCache>
            </c:numRef>
          </c:val>
        </c:ser>
        <c:dLbls>
          <c:showVal val="1"/>
        </c:dLbls>
        <c:firstSliceAng val="0"/>
      </c:pieChart>
    </c:plotArea>
    <c:legend>
      <c:legendPos val="r"/>
      <c:layout>
        <c:manualLayout>
          <c:xMode val="edge"/>
          <c:yMode val="edge"/>
          <c:x val="0.64188554985672652"/>
          <c:y val="4.2540190288713906E-2"/>
          <c:w val="0.25916291713535838"/>
          <c:h val="0.85312855424321965"/>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tx>
            <c:strRef>
              <c:f>Sheet1!$B$1</c:f>
              <c:strCache>
                <c:ptCount val="1"/>
                <c:pt idx="0">
                  <c:v>Caring for Dependents</c:v>
                </c:pt>
              </c:strCache>
            </c:strRef>
          </c:tx>
          <c:spPr>
            <a:solidFill>
              <a:srgbClr val="C78E44"/>
            </a:solidFill>
          </c:spPr>
          <c:dLbls>
            <c:txPr>
              <a:bodyPr/>
              <a:lstStyle/>
              <a:p>
                <a:pPr>
                  <a:defRPr sz="1200"/>
                </a:pPr>
                <a:endParaRPr lang="en-US"/>
              </a:p>
            </c:txPr>
            <c:showVal val="1"/>
          </c:dLbls>
          <c:cat>
            <c:strRef>
              <c:f>Sheet1!$A$2:$A$7</c:f>
              <c:strCache>
                <c:ptCount val="6"/>
                <c:pt idx="0">
                  <c:v>None</c:v>
                </c:pt>
                <c:pt idx="1">
                  <c:v>1-5 hours</c:v>
                </c:pt>
                <c:pt idx="2">
                  <c:v>6-10 hours</c:v>
                </c:pt>
                <c:pt idx="3">
                  <c:v>11-20 hours</c:v>
                </c:pt>
                <c:pt idx="4">
                  <c:v>21-30 hours</c:v>
                </c:pt>
                <c:pt idx="5">
                  <c:v>More than 30 hours</c:v>
                </c:pt>
              </c:strCache>
            </c:strRef>
          </c:cat>
          <c:val>
            <c:numRef>
              <c:f>Sheet1!$B$2:$B$7</c:f>
              <c:numCache>
                <c:formatCode>0%</c:formatCode>
                <c:ptCount val="6"/>
                <c:pt idx="0">
                  <c:v>0.49800000000000028</c:v>
                </c:pt>
                <c:pt idx="1">
                  <c:v>0.18700000000000014</c:v>
                </c:pt>
                <c:pt idx="2">
                  <c:v>0.1</c:v>
                </c:pt>
                <c:pt idx="3">
                  <c:v>6.1000000000000013E-2</c:v>
                </c:pt>
                <c:pt idx="4">
                  <c:v>2.4E-2</c:v>
                </c:pt>
                <c:pt idx="5">
                  <c:v>1.0000000000000005E-2</c:v>
                </c:pt>
              </c:numCache>
            </c:numRef>
          </c:val>
        </c:ser>
        <c:ser>
          <c:idx val="1"/>
          <c:order val="1"/>
          <c:tx>
            <c:strRef>
              <c:f>Sheet1!$C$1</c:f>
              <c:strCache>
                <c:ptCount val="1"/>
                <c:pt idx="0">
                  <c:v>Working for Pay</c:v>
                </c:pt>
              </c:strCache>
            </c:strRef>
          </c:tx>
          <c:spPr>
            <a:solidFill>
              <a:srgbClr val="00427A"/>
            </a:solidFill>
          </c:spPr>
          <c:dLbls>
            <c:txPr>
              <a:bodyPr/>
              <a:lstStyle/>
              <a:p>
                <a:pPr>
                  <a:defRPr sz="1200"/>
                </a:pPr>
                <a:endParaRPr lang="en-US"/>
              </a:p>
            </c:txPr>
            <c:showVal val="1"/>
          </c:dLbls>
          <c:cat>
            <c:strRef>
              <c:f>Sheet1!$A$2:$A$7</c:f>
              <c:strCache>
                <c:ptCount val="6"/>
                <c:pt idx="0">
                  <c:v>None</c:v>
                </c:pt>
                <c:pt idx="1">
                  <c:v>1-5 hours</c:v>
                </c:pt>
                <c:pt idx="2">
                  <c:v>6-10 hours</c:v>
                </c:pt>
                <c:pt idx="3">
                  <c:v>11-20 hours</c:v>
                </c:pt>
                <c:pt idx="4">
                  <c:v>21-30 hours</c:v>
                </c:pt>
                <c:pt idx="5">
                  <c:v>More than 30 hours</c:v>
                </c:pt>
              </c:strCache>
            </c:strRef>
          </c:cat>
          <c:val>
            <c:numRef>
              <c:f>Sheet1!$C$2:$C$7</c:f>
              <c:numCache>
                <c:formatCode>0%</c:formatCode>
                <c:ptCount val="6"/>
                <c:pt idx="0">
                  <c:v>0.33900000000000041</c:v>
                </c:pt>
                <c:pt idx="1">
                  <c:v>8.0000000000000043E-2</c:v>
                </c:pt>
                <c:pt idx="2">
                  <c:v>5.8000000000000003E-2</c:v>
                </c:pt>
                <c:pt idx="3">
                  <c:v>0.12400000000000007</c:v>
                </c:pt>
                <c:pt idx="4">
                  <c:v>0.15500000000000014</c:v>
                </c:pt>
                <c:pt idx="5">
                  <c:v>0.24200000000000013</c:v>
                </c:pt>
              </c:numCache>
            </c:numRef>
          </c:val>
        </c:ser>
        <c:axId val="78488704"/>
        <c:axId val="78490240"/>
      </c:barChart>
      <c:catAx>
        <c:axId val="78488704"/>
        <c:scaling>
          <c:orientation val="minMax"/>
        </c:scaling>
        <c:axPos val="l"/>
        <c:tickLblPos val="nextTo"/>
        <c:txPr>
          <a:bodyPr/>
          <a:lstStyle/>
          <a:p>
            <a:pPr>
              <a:defRPr sz="1400"/>
            </a:pPr>
            <a:endParaRPr lang="en-US"/>
          </a:p>
        </c:txPr>
        <c:crossAx val="78490240"/>
        <c:crosses val="autoZero"/>
        <c:auto val="1"/>
        <c:lblAlgn val="ctr"/>
        <c:lblOffset val="100"/>
      </c:catAx>
      <c:valAx>
        <c:axId val="78490240"/>
        <c:scaling>
          <c:orientation val="minMax"/>
        </c:scaling>
        <c:axPos val="b"/>
        <c:majorGridlines/>
        <c:numFmt formatCode="0%" sourceLinked="1"/>
        <c:tickLblPos val="nextTo"/>
        <c:txPr>
          <a:bodyPr/>
          <a:lstStyle/>
          <a:p>
            <a:pPr>
              <a:defRPr sz="1400"/>
            </a:pPr>
            <a:endParaRPr lang="en-US"/>
          </a:p>
        </c:txPr>
        <c:crossAx val="78488704"/>
        <c:crosses val="autoZero"/>
        <c:crossBetween val="between"/>
      </c:valAx>
    </c:plotArea>
    <c:legend>
      <c:legendPos val="b"/>
      <c:layout>
        <c:manualLayout>
          <c:xMode val="edge"/>
          <c:yMode val="edge"/>
          <c:x val="0.25078924129810876"/>
          <c:y val="0.93529029503842165"/>
          <c:w val="0.64487489881521864"/>
          <c:h val="6.470972908047512E-2"/>
        </c:manualLayout>
      </c:layout>
      <c:txPr>
        <a:bodyPr/>
        <a:lstStyle/>
        <a:p>
          <a:pPr>
            <a:defRPr sz="1800"/>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9190842543764641"/>
          <c:y val="4.1666666666666664E-2"/>
          <c:w val="0.41284403669725089"/>
          <c:h val="0.9375"/>
        </c:manualLayout>
      </c:layout>
      <c:pieChart>
        <c:varyColors val="1"/>
        <c:ser>
          <c:idx val="0"/>
          <c:order val="0"/>
          <c:tx>
            <c:strRef>
              <c:f>Sheet1!$B$1</c:f>
              <c:strCache>
                <c:ptCount val="1"/>
                <c:pt idx="0">
                  <c:v>College Name</c:v>
                </c:pt>
              </c:strCache>
            </c:strRef>
          </c:tx>
          <c:spPr>
            <a:solidFill>
              <a:srgbClr val="C78E44"/>
            </a:solidFill>
          </c:spPr>
          <c:dPt>
            <c:idx val="0"/>
            <c:spPr>
              <a:solidFill>
                <a:srgbClr val="00427A">
                  <a:alpha val="74902"/>
                </a:srgbClr>
              </a:solidFill>
            </c:spPr>
          </c:dPt>
          <c:dPt>
            <c:idx val="1"/>
            <c:spPr>
              <a:solidFill>
                <a:srgbClr val="00427A">
                  <a:alpha val="60000"/>
                </a:srgbClr>
              </a:solidFill>
            </c:spPr>
          </c:dPt>
          <c:dPt>
            <c:idx val="2"/>
            <c:spPr>
              <a:solidFill>
                <a:srgbClr val="00427A"/>
              </a:solidFill>
            </c:spPr>
          </c:dPt>
          <c:dPt>
            <c:idx val="4"/>
            <c:spPr>
              <a:solidFill>
                <a:srgbClr val="9F3A0D"/>
              </a:solidFill>
            </c:spPr>
          </c:dPt>
          <c:dPt>
            <c:idx val="5"/>
            <c:spPr>
              <a:solidFill>
                <a:srgbClr val="F2DAB1"/>
              </a:solidFill>
            </c:spPr>
          </c:dPt>
          <c:dLbls>
            <c:txPr>
              <a:bodyPr/>
              <a:lstStyle/>
              <a:p>
                <a:pPr>
                  <a:defRPr sz="1600"/>
                </a:pPr>
                <a:endParaRPr lang="en-US"/>
              </a:p>
            </c:txPr>
            <c:showVal val="1"/>
            <c:showLeaderLines val="1"/>
          </c:dLbls>
          <c:cat>
            <c:strRef>
              <c:f>Sheet1!$A$2:$A$7</c:f>
              <c:strCache>
                <c:ptCount val="6"/>
                <c:pt idx="0">
                  <c:v>None</c:v>
                </c:pt>
                <c:pt idx="1">
                  <c:v>1-5 hours</c:v>
                </c:pt>
                <c:pt idx="2">
                  <c:v>6-10 hours</c:v>
                </c:pt>
                <c:pt idx="3">
                  <c:v>11-20 hours</c:v>
                </c:pt>
                <c:pt idx="4">
                  <c:v>21-30 hours</c:v>
                </c:pt>
                <c:pt idx="5">
                  <c:v>More than 30 hours</c:v>
                </c:pt>
              </c:strCache>
            </c:strRef>
          </c:cat>
          <c:val>
            <c:numRef>
              <c:f>Sheet1!$B$2:$B$7</c:f>
              <c:numCache>
                <c:formatCode>0%</c:formatCode>
                <c:ptCount val="6"/>
                <c:pt idx="0">
                  <c:v>0.79100000000000004</c:v>
                </c:pt>
                <c:pt idx="1">
                  <c:v>0.14700000000000013</c:v>
                </c:pt>
                <c:pt idx="2">
                  <c:v>2.9000000000000001E-2</c:v>
                </c:pt>
                <c:pt idx="3">
                  <c:v>1.6000000000000018E-2</c:v>
                </c:pt>
                <c:pt idx="4">
                  <c:v>1.0000000000000005E-2</c:v>
                </c:pt>
                <c:pt idx="5">
                  <c:v>1.0000000000000005E-2</c:v>
                </c:pt>
              </c:numCache>
            </c:numRef>
          </c:val>
        </c:ser>
        <c:dLbls>
          <c:showVal val="1"/>
        </c:dLbls>
        <c:firstSliceAng val="0"/>
      </c:pieChart>
    </c:plotArea>
    <c:legend>
      <c:legendPos val="r"/>
      <c:layout>
        <c:manualLayout>
          <c:xMode val="edge"/>
          <c:yMode val="edge"/>
          <c:x val="0.64188554985672652"/>
          <c:y val="4.2540190288713906E-2"/>
          <c:w val="0.25916291713535838"/>
          <c:h val="0.85312855424321965"/>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Column1</c:v>
                </c:pt>
              </c:strCache>
            </c:strRef>
          </c:tx>
          <c:spPr>
            <a:solidFill>
              <a:srgbClr val="C78E44"/>
            </a:solidFill>
            <a:ln>
              <a:noFill/>
            </a:ln>
          </c:spPr>
          <c:dLbls>
            <c:spPr>
              <a:noFill/>
            </c:spPr>
            <c:txPr>
              <a:bodyPr/>
              <a:lstStyle/>
              <a:p>
                <a:pPr>
                  <a:defRPr b="0">
                    <a:solidFill>
                      <a:schemeClr val="tx1"/>
                    </a:solidFill>
                  </a:defRPr>
                </a:pPr>
                <a:endParaRPr lang="en-US"/>
              </a:p>
            </c:txPr>
            <c:dLblPos val="ctr"/>
            <c:showVal val="1"/>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Sheet1!$B$2:$B$6</c:f>
              <c:numCache>
                <c:formatCode>General</c:formatCode>
                <c:ptCount val="5"/>
                <c:pt idx="0">
                  <c:v>49.4</c:v>
                </c:pt>
                <c:pt idx="1">
                  <c:v>47</c:v>
                </c:pt>
                <c:pt idx="2">
                  <c:v>49.4</c:v>
                </c:pt>
                <c:pt idx="3">
                  <c:v>46.2</c:v>
                </c:pt>
                <c:pt idx="4">
                  <c:v>46.3</c:v>
                </c:pt>
              </c:numCache>
            </c:numRef>
          </c:val>
        </c:ser>
        <c:dLbls>
          <c:showVal val="1"/>
        </c:dLbls>
        <c:axId val="78753792"/>
        <c:axId val="78755328"/>
      </c:barChart>
      <c:catAx>
        <c:axId val="78753792"/>
        <c:scaling>
          <c:orientation val="minMax"/>
        </c:scaling>
        <c:axPos val="b"/>
        <c:tickLblPos val="nextTo"/>
        <c:txPr>
          <a:bodyPr/>
          <a:lstStyle/>
          <a:p>
            <a:pPr>
              <a:defRPr sz="1400" b="0">
                <a:latin typeface="+mn-lt"/>
              </a:defRPr>
            </a:pPr>
            <a:endParaRPr lang="en-US"/>
          </a:p>
        </c:txPr>
        <c:crossAx val="78755328"/>
        <c:crossesAt val="0"/>
        <c:auto val="1"/>
        <c:lblAlgn val="ctr"/>
        <c:lblOffset val="100"/>
      </c:catAx>
      <c:valAx>
        <c:axId val="78755328"/>
        <c:scaling>
          <c:orientation val="minMax"/>
        </c:scaling>
        <c:axPos val="l"/>
        <c:majorGridlines/>
        <c:numFmt formatCode="General" sourceLinked="1"/>
        <c:majorTickMark val="none"/>
        <c:tickLblPos val="nextTo"/>
        <c:txPr>
          <a:bodyPr/>
          <a:lstStyle/>
          <a:p>
            <a:pPr>
              <a:defRPr sz="1400"/>
            </a:pPr>
            <a:endParaRPr lang="en-US"/>
          </a:p>
        </c:txPr>
        <c:crossAx val="78753792"/>
        <c:crosses val="autoZero"/>
        <c:crossBetween val="between"/>
      </c:valAx>
    </c:plotArea>
    <c:plotVisOnly val="1"/>
    <c:dispBlanksAs val="gap"/>
  </c:chart>
  <c:txPr>
    <a:bodyPr/>
    <a:lstStyle/>
    <a:p>
      <a:pPr>
        <a:defRPr sz="1800"/>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Grossmont College</c:v>
                </c:pt>
              </c:strCache>
            </c:strRef>
          </c:tx>
          <c:spPr>
            <a:solidFill>
              <a:srgbClr val="C78E44"/>
            </a:solidFill>
            <a:ln>
              <a:noFill/>
            </a:ln>
          </c:spPr>
          <c:dLbls>
            <c:spPr>
              <a:noFill/>
            </c:spPr>
            <c:txPr>
              <a:bodyPr/>
              <a:lstStyle/>
              <a:p>
                <a:pPr>
                  <a:defRPr sz="1600" b="0">
                    <a:solidFill>
                      <a:schemeClr val="tx1"/>
                    </a:solidFill>
                  </a:defRPr>
                </a:pPr>
                <a:endParaRPr lang="en-US"/>
              </a:p>
            </c:txPr>
            <c:dLblPos val="ctr"/>
            <c:showVal val="1"/>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Sheet1!$B$2:$B$6</c:f>
              <c:numCache>
                <c:formatCode>General</c:formatCode>
                <c:ptCount val="5"/>
                <c:pt idx="0">
                  <c:v>49.4</c:v>
                </c:pt>
                <c:pt idx="1">
                  <c:v>47</c:v>
                </c:pt>
                <c:pt idx="2">
                  <c:v>49.4</c:v>
                </c:pt>
                <c:pt idx="3">
                  <c:v>46.2</c:v>
                </c:pt>
                <c:pt idx="4">
                  <c:v>46.3</c:v>
                </c:pt>
              </c:numCache>
            </c:numRef>
          </c:val>
        </c:ser>
        <c:ser>
          <c:idx val="1"/>
          <c:order val="1"/>
          <c:tx>
            <c:strRef>
              <c:f>Sheet1!$C$1</c:f>
              <c:strCache>
                <c:ptCount val="1"/>
                <c:pt idx="0">
                  <c:v>Comparison Group</c:v>
                </c:pt>
              </c:strCache>
            </c:strRef>
          </c:tx>
          <c:spPr>
            <a:solidFill>
              <a:srgbClr val="00427A"/>
            </a:solidFill>
          </c:spPr>
          <c:dLbls>
            <c:txPr>
              <a:bodyPr/>
              <a:lstStyle/>
              <a:p>
                <a:pPr>
                  <a:defRPr sz="1600"/>
                </a:pPr>
                <a:endParaRPr lang="en-US"/>
              </a:p>
            </c:txPr>
            <c:dLblPos val="ctr"/>
            <c:showVal val="1"/>
          </c:dLbls>
          <c:cat>
            <c:strRef>
              <c:f>Sheet1!$A$2:$A$6</c:f>
              <c:strCache>
                <c:ptCount val="5"/>
                <c:pt idx="0">
                  <c:v>Active and Collaborative Learning</c:v>
                </c:pt>
                <c:pt idx="1">
                  <c:v>Student Effort</c:v>
                </c:pt>
                <c:pt idx="2">
                  <c:v>Academic Challenge</c:v>
                </c:pt>
                <c:pt idx="3">
                  <c:v>Student-Faculty Interaction</c:v>
                </c:pt>
                <c:pt idx="4">
                  <c:v>Support for Learners</c:v>
                </c:pt>
              </c:strCache>
            </c:strRef>
          </c:cat>
          <c:val>
            <c:numRef>
              <c:f>Sheet1!$C$2:$C$6</c:f>
              <c:numCache>
                <c:formatCode>General</c:formatCode>
                <c:ptCount val="5"/>
                <c:pt idx="0">
                  <c:v>49.2</c:v>
                </c:pt>
                <c:pt idx="1">
                  <c:v>49.3</c:v>
                </c:pt>
                <c:pt idx="2">
                  <c:v>50</c:v>
                </c:pt>
                <c:pt idx="3">
                  <c:v>48.5</c:v>
                </c:pt>
                <c:pt idx="4">
                  <c:v>49</c:v>
                </c:pt>
              </c:numCache>
            </c:numRef>
          </c:val>
        </c:ser>
        <c:dLbls>
          <c:showVal val="1"/>
        </c:dLbls>
        <c:axId val="78948608"/>
        <c:axId val="78950400"/>
      </c:barChart>
      <c:catAx>
        <c:axId val="78948608"/>
        <c:scaling>
          <c:orientation val="minMax"/>
        </c:scaling>
        <c:axPos val="b"/>
        <c:tickLblPos val="nextTo"/>
        <c:txPr>
          <a:bodyPr/>
          <a:lstStyle/>
          <a:p>
            <a:pPr>
              <a:defRPr sz="1400" b="0">
                <a:latin typeface="+mn-lt"/>
              </a:defRPr>
            </a:pPr>
            <a:endParaRPr lang="en-US"/>
          </a:p>
        </c:txPr>
        <c:crossAx val="78950400"/>
        <c:crosses val="autoZero"/>
        <c:auto val="1"/>
        <c:lblAlgn val="ctr"/>
        <c:lblOffset val="100"/>
      </c:catAx>
      <c:valAx>
        <c:axId val="78950400"/>
        <c:scaling>
          <c:orientation val="minMax"/>
        </c:scaling>
        <c:axPos val="l"/>
        <c:majorGridlines/>
        <c:numFmt formatCode="General" sourceLinked="1"/>
        <c:majorTickMark val="none"/>
        <c:tickLblPos val="nextTo"/>
        <c:txPr>
          <a:bodyPr/>
          <a:lstStyle/>
          <a:p>
            <a:pPr>
              <a:defRPr sz="1400"/>
            </a:pPr>
            <a:endParaRPr lang="en-US"/>
          </a:p>
        </c:txPr>
        <c:crossAx val="78948608"/>
        <c:crosses val="autoZero"/>
        <c:crossBetween val="between"/>
      </c:valAx>
    </c:plotArea>
    <c:legend>
      <c:legendPos val="b"/>
      <c:layout/>
      <c:txPr>
        <a:bodyPr/>
        <a:lstStyle/>
        <a:p>
          <a:pPr>
            <a:defRPr i="1"/>
          </a:pPr>
          <a:endParaRPr lang="en-US"/>
        </a:p>
      </c:txPr>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College Name</c:v>
                </c:pt>
              </c:strCache>
            </c:strRef>
          </c:tx>
          <c:spPr>
            <a:solidFill>
              <a:srgbClr val="C78E44"/>
            </a:solidFill>
          </c:spPr>
          <c:dLbls>
            <c:txPr>
              <a:bodyPr/>
              <a:lstStyle/>
              <a:p>
                <a:pPr>
                  <a:defRPr sz="1200"/>
                </a:pPr>
                <a:endParaRPr lang="en-US"/>
              </a:p>
            </c:txPr>
            <c:showVal val="1"/>
          </c:dLbls>
          <c:cat>
            <c:strRef>
              <c:f>Sheet1!$A$2:$A$5</c:f>
              <c:strCache>
                <c:ptCount val="4"/>
                <c:pt idx="0">
                  <c:v>Lack of finances</c:v>
                </c:pt>
                <c:pt idx="1">
                  <c:v>Academically unprepared</c:v>
                </c:pt>
                <c:pt idx="2">
                  <c:v>Caring for dependents</c:v>
                </c:pt>
                <c:pt idx="3">
                  <c:v>Working full-time</c:v>
                </c:pt>
              </c:strCache>
            </c:strRef>
          </c:cat>
          <c:val>
            <c:numRef>
              <c:f>Sheet1!$B$2:$B$5</c:f>
              <c:numCache>
                <c:formatCode>0%</c:formatCode>
                <c:ptCount val="4"/>
                <c:pt idx="0">
                  <c:v>0.52</c:v>
                </c:pt>
                <c:pt idx="1">
                  <c:v>0.2100000000000001</c:v>
                </c:pt>
                <c:pt idx="2">
                  <c:v>0.31000000000000022</c:v>
                </c:pt>
                <c:pt idx="3">
                  <c:v>0.42000000000000021</c:v>
                </c:pt>
              </c:numCache>
            </c:numRef>
          </c:val>
        </c:ser>
        <c:axId val="79352192"/>
        <c:axId val="79353728"/>
      </c:barChart>
      <c:catAx>
        <c:axId val="79352192"/>
        <c:scaling>
          <c:orientation val="minMax"/>
        </c:scaling>
        <c:axPos val="l"/>
        <c:tickLblPos val="nextTo"/>
        <c:txPr>
          <a:bodyPr/>
          <a:lstStyle/>
          <a:p>
            <a:pPr>
              <a:defRPr>
                <a:latin typeface="+mj-lt"/>
              </a:defRPr>
            </a:pPr>
            <a:endParaRPr lang="en-US"/>
          </a:p>
        </c:txPr>
        <c:crossAx val="79353728"/>
        <c:crosses val="autoZero"/>
        <c:auto val="1"/>
        <c:lblAlgn val="ctr"/>
        <c:lblOffset val="100"/>
      </c:catAx>
      <c:valAx>
        <c:axId val="79353728"/>
        <c:scaling>
          <c:orientation val="minMax"/>
        </c:scaling>
        <c:axPos val="b"/>
        <c:majorGridlines/>
        <c:numFmt formatCode="0%" sourceLinked="1"/>
        <c:tickLblPos val="nextTo"/>
        <c:txPr>
          <a:bodyPr/>
          <a:lstStyle/>
          <a:p>
            <a:pPr>
              <a:defRPr>
                <a:latin typeface="+mj-lt"/>
              </a:defRPr>
            </a:pPr>
            <a:endParaRPr lang="en-US"/>
          </a:p>
        </c:txPr>
        <c:crossAx val="79352192"/>
        <c:crosses val="autoZero"/>
        <c:crossBetween val="between"/>
      </c:valAx>
    </c:plotArea>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Straight Connector 2"/>
        <cdr:cNvSpPr/>
      </cdr:nvSpPr>
      <cdr:spPr>
        <a:xfrm xmlns:a="http://schemas.openxmlformats.org/drawingml/2006/main">
          <a:off x="-533400" y="-2286000"/>
          <a:ext cx="0" cy="0"/>
        </a:xfrm>
        <a:prstGeom xmlns:a="http://schemas.openxmlformats.org/drawingml/2006/main" prst="line">
          <a:avLst/>
        </a:prstGeom>
        <a:ln xmlns:a="http://schemas.openxmlformats.org/drawingml/2006/main" w="254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Straight Connector 2"/>
        <cdr:cNvSpPr/>
      </cdr:nvSpPr>
      <cdr:spPr>
        <a:xfrm xmlns:a="http://schemas.openxmlformats.org/drawingml/2006/main">
          <a:off x="-533400" y="-2286000"/>
          <a:ext cx="0" cy="0"/>
        </a:xfrm>
        <a:prstGeom xmlns:a="http://schemas.openxmlformats.org/drawingml/2006/main" prst="line">
          <a:avLst/>
        </a:prstGeom>
        <a:ln xmlns:a="http://schemas.openxmlformats.org/drawingml/2006/main" w="254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7136" cy="469186"/>
          </a:xfrm>
          <a:prstGeom prst="rect">
            <a:avLst/>
          </a:prstGeom>
        </p:spPr>
        <p:txBody>
          <a:bodyPr vert="horz" lIns="92585" tIns="46293" rIns="92585" bIns="46293" rtlCol="0"/>
          <a:lstStyle>
            <a:lvl1pPr algn="l">
              <a:defRPr sz="1200"/>
            </a:lvl1pPr>
          </a:lstStyle>
          <a:p>
            <a:endParaRPr lang="en-US"/>
          </a:p>
        </p:txBody>
      </p:sp>
      <p:sp>
        <p:nvSpPr>
          <p:cNvPr id="3" name="Date Placeholder 2"/>
          <p:cNvSpPr>
            <a:spLocks noGrp="1"/>
          </p:cNvSpPr>
          <p:nvPr>
            <p:ph type="dt" sz="quarter" idx="1"/>
          </p:nvPr>
        </p:nvSpPr>
        <p:spPr>
          <a:xfrm>
            <a:off x="4008727" y="0"/>
            <a:ext cx="3067136" cy="469186"/>
          </a:xfrm>
          <a:prstGeom prst="rect">
            <a:avLst/>
          </a:prstGeom>
        </p:spPr>
        <p:txBody>
          <a:bodyPr vert="horz" lIns="92585" tIns="46293" rIns="92585" bIns="46293" rtlCol="0"/>
          <a:lstStyle>
            <a:lvl1pPr algn="r">
              <a:defRPr sz="1200"/>
            </a:lvl1pPr>
          </a:lstStyle>
          <a:p>
            <a:fld id="{22F4B7A2-EDCA-494D-9B29-2CC7F0AF22C8}" type="datetimeFigureOut">
              <a:rPr lang="en-US" smtClean="0"/>
              <a:pPr/>
              <a:t>8/1/2014</a:t>
            </a:fld>
            <a:endParaRPr lang="en-US"/>
          </a:p>
        </p:txBody>
      </p:sp>
      <p:sp>
        <p:nvSpPr>
          <p:cNvPr id="4" name="Footer Placeholder 3"/>
          <p:cNvSpPr>
            <a:spLocks noGrp="1"/>
          </p:cNvSpPr>
          <p:nvPr>
            <p:ph type="ftr" sz="quarter" idx="2"/>
          </p:nvPr>
        </p:nvSpPr>
        <p:spPr>
          <a:xfrm>
            <a:off x="1" y="8912395"/>
            <a:ext cx="3067136" cy="469186"/>
          </a:xfrm>
          <a:prstGeom prst="rect">
            <a:avLst/>
          </a:prstGeom>
        </p:spPr>
        <p:txBody>
          <a:bodyPr vert="horz" lIns="92585" tIns="46293" rIns="92585" bIns="46293" rtlCol="0" anchor="b"/>
          <a:lstStyle>
            <a:lvl1pPr algn="l">
              <a:defRPr sz="1200"/>
            </a:lvl1pPr>
          </a:lstStyle>
          <a:p>
            <a:endParaRPr lang="en-US"/>
          </a:p>
        </p:txBody>
      </p:sp>
      <p:sp>
        <p:nvSpPr>
          <p:cNvPr id="5" name="Slide Number Placeholder 4"/>
          <p:cNvSpPr>
            <a:spLocks noGrp="1"/>
          </p:cNvSpPr>
          <p:nvPr>
            <p:ph type="sldNum" sz="quarter" idx="3"/>
          </p:nvPr>
        </p:nvSpPr>
        <p:spPr>
          <a:xfrm>
            <a:off x="4008727" y="8912395"/>
            <a:ext cx="3067136" cy="469186"/>
          </a:xfrm>
          <a:prstGeom prst="rect">
            <a:avLst/>
          </a:prstGeom>
        </p:spPr>
        <p:txBody>
          <a:bodyPr vert="horz" lIns="92585" tIns="46293" rIns="92585" bIns="46293" rtlCol="0" anchor="b"/>
          <a:lstStyle>
            <a:lvl1pPr algn="r">
              <a:defRPr sz="1200"/>
            </a:lvl1pPr>
          </a:lstStyle>
          <a:p>
            <a:fld id="{6DCD718E-B8DA-4BC0-946E-EB87F279969D}" type="slidenum">
              <a:rPr lang="en-US" smtClean="0"/>
              <a:pPr/>
              <a:t>‹#›</a:t>
            </a:fld>
            <a:endParaRPr lang="en-US"/>
          </a:p>
        </p:txBody>
      </p:sp>
    </p:spTree>
    <p:extLst>
      <p:ext uri="{BB962C8B-B14F-4D97-AF65-F5344CB8AC3E}">
        <p14:creationId xmlns="" xmlns:p14="http://schemas.microsoft.com/office/powerpoint/2010/main" val="1687021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186"/>
          </a:xfrm>
          <a:prstGeom prst="rect">
            <a:avLst/>
          </a:prstGeom>
        </p:spPr>
        <p:txBody>
          <a:bodyPr vert="horz" lIns="94049" tIns="47024" rIns="94049" bIns="47024" rtlCol="0"/>
          <a:lstStyle>
            <a:lvl1pPr algn="l">
              <a:defRPr sz="1200"/>
            </a:lvl1pPr>
          </a:lstStyle>
          <a:p>
            <a:endParaRPr lang="en-US"/>
          </a:p>
        </p:txBody>
      </p:sp>
      <p:sp>
        <p:nvSpPr>
          <p:cNvPr id="3" name="Date Placeholder 2"/>
          <p:cNvSpPr>
            <a:spLocks noGrp="1"/>
          </p:cNvSpPr>
          <p:nvPr>
            <p:ph type="dt" idx="1"/>
          </p:nvPr>
        </p:nvSpPr>
        <p:spPr>
          <a:xfrm>
            <a:off x="4008705" y="0"/>
            <a:ext cx="3066733" cy="469186"/>
          </a:xfrm>
          <a:prstGeom prst="rect">
            <a:avLst/>
          </a:prstGeom>
        </p:spPr>
        <p:txBody>
          <a:bodyPr vert="horz" lIns="94049" tIns="47024" rIns="94049" bIns="47024" rtlCol="0"/>
          <a:lstStyle>
            <a:lvl1pPr algn="r">
              <a:defRPr sz="1200"/>
            </a:lvl1pPr>
          </a:lstStyle>
          <a:p>
            <a:fld id="{EDBC6FBA-7E90-438D-8C7D-CC010FD57D7A}" type="datetimeFigureOut">
              <a:rPr lang="en-US" smtClean="0"/>
              <a:pPr/>
              <a:t>8/1/2014</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49" tIns="47024" rIns="94049" bIns="47024" rtlCol="0" anchor="ctr"/>
          <a:lstStyle/>
          <a:p>
            <a:endParaRPr lang="en-US"/>
          </a:p>
        </p:txBody>
      </p:sp>
      <p:sp>
        <p:nvSpPr>
          <p:cNvPr id="5" name="Notes Placeholder 4"/>
          <p:cNvSpPr>
            <a:spLocks noGrp="1"/>
          </p:cNvSpPr>
          <p:nvPr>
            <p:ph type="body" sz="quarter" idx="3"/>
          </p:nvPr>
        </p:nvSpPr>
        <p:spPr>
          <a:xfrm>
            <a:off x="707708" y="4457264"/>
            <a:ext cx="5661660" cy="4222671"/>
          </a:xfrm>
          <a:prstGeom prst="rect">
            <a:avLst/>
          </a:prstGeom>
        </p:spPr>
        <p:txBody>
          <a:bodyPr vert="horz" lIns="94049" tIns="47024" rIns="94049" bIns="470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2899"/>
            <a:ext cx="3066733" cy="469186"/>
          </a:xfrm>
          <a:prstGeom prst="rect">
            <a:avLst/>
          </a:prstGeom>
        </p:spPr>
        <p:txBody>
          <a:bodyPr vert="horz" lIns="94049" tIns="47024" rIns="94049" bIns="47024"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2899"/>
            <a:ext cx="3066733" cy="469186"/>
          </a:xfrm>
          <a:prstGeom prst="rect">
            <a:avLst/>
          </a:prstGeom>
        </p:spPr>
        <p:txBody>
          <a:bodyPr vert="horz" lIns="94049" tIns="47024" rIns="94049" bIns="47024" rtlCol="0" anchor="b"/>
          <a:lstStyle>
            <a:lvl1pPr algn="r">
              <a:defRPr sz="1200"/>
            </a:lvl1pPr>
          </a:lstStyle>
          <a:p>
            <a:fld id="{93AF1055-CB92-40EF-BD09-A2225F1FCAC6}" type="slidenum">
              <a:rPr lang="en-US" smtClean="0"/>
              <a:pPr/>
              <a:t>‹#›</a:t>
            </a:fld>
            <a:endParaRPr lang="en-US"/>
          </a:p>
        </p:txBody>
      </p:sp>
    </p:spTree>
    <p:extLst>
      <p:ext uri="{BB962C8B-B14F-4D97-AF65-F5344CB8AC3E}">
        <p14:creationId xmlns="" xmlns:p14="http://schemas.microsoft.com/office/powerpoint/2010/main" val="4117553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a:t>
            </a:fld>
            <a:endParaRPr lang="en-US" dirty="0"/>
          </a:p>
        </p:txBody>
      </p:sp>
    </p:spTree>
    <p:extLst>
      <p:ext uri="{BB962C8B-B14F-4D97-AF65-F5344CB8AC3E}">
        <p14:creationId xmlns="" xmlns:p14="http://schemas.microsoft.com/office/powerpoint/2010/main" val="3493462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11</a:t>
            </a:fld>
            <a:endParaRPr lang="en-US"/>
          </a:p>
        </p:txBody>
      </p:sp>
    </p:spTree>
    <p:extLst>
      <p:ext uri="{BB962C8B-B14F-4D97-AF65-F5344CB8AC3E}">
        <p14:creationId xmlns="" xmlns:p14="http://schemas.microsoft.com/office/powerpoint/2010/main" val="3170241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cs typeface="Arial" pitchFamily="34" charset="0"/>
              </a:rPr>
              <a:t>The Center reports </a:t>
            </a:r>
            <a:r>
              <a:rPr lang="en-US" dirty="0">
                <a:latin typeface="+mn-lt"/>
                <a:cs typeface="Arial" pitchFamily="34" charset="0"/>
              </a:rPr>
              <a:t>survey results in two ways: students’ responses to individual survey items, which are presented in absolute terms, and national benchmarks.</a:t>
            </a:r>
          </a:p>
          <a:p>
            <a:endParaRPr lang="en-US" dirty="0" smtClean="0">
              <a:latin typeface="+mn-lt"/>
              <a:cs typeface="Arial" pitchFamily="34" charset="0"/>
            </a:endParaRPr>
          </a:p>
          <a:p>
            <a:r>
              <a:rPr lang="en-US" dirty="0" smtClean="0">
                <a:latin typeface="+mn-lt"/>
                <a:cs typeface="Arial" pitchFamily="34" charset="0"/>
              </a:rPr>
              <a:t>Benchmarks </a:t>
            </a:r>
            <a:r>
              <a:rPr lang="en-US" dirty="0">
                <a:latin typeface="+mn-lt"/>
                <a:cs typeface="Arial" pitchFamily="34" charset="0"/>
              </a:rPr>
              <a:t>are groups of conceptually related items that address key areas of student engagement. </a:t>
            </a:r>
            <a:r>
              <a:rPr lang="en-US" i="1" dirty="0">
                <a:latin typeface="+mn-lt"/>
                <a:cs typeface="Arial" pitchFamily="34" charset="0"/>
              </a:rPr>
              <a:t>CCSSE</a:t>
            </a:r>
            <a:r>
              <a:rPr lang="en-US" dirty="0">
                <a:latin typeface="+mn-lt"/>
                <a:cs typeface="Arial" pitchFamily="34" charset="0"/>
              </a:rPr>
              <a:t>’s five benchmarks denote areas that educational research has shown to be important in quality educational </a:t>
            </a:r>
            <a:r>
              <a:rPr lang="en-US" dirty="0" smtClean="0">
                <a:latin typeface="+mn-lt"/>
                <a:cs typeface="Arial" pitchFamily="34" charset="0"/>
              </a:rPr>
              <a:t>practice.</a:t>
            </a:r>
            <a:r>
              <a:rPr lang="en-US" baseline="0" dirty="0" smtClean="0">
                <a:latin typeface="+mn-lt"/>
                <a:cs typeface="Arial" pitchFamily="34" charset="0"/>
              </a:rPr>
              <a:t> </a:t>
            </a:r>
            <a:r>
              <a:rPr lang="en-US" dirty="0" smtClean="0">
                <a:latin typeface="+mn-lt"/>
                <a:cs typeface="Arial" pitchFamily="34" charset="0"/>
              </a:rPr>
              <a:t>The </a:t>
            </a:r>
            <a:r>
              <a:rPr lang="en-US" dirty="0">
                <a:latin typeface="+mn-lt"/>
                <a:cs typeface="Arial" pitchFamily="34" charset="0"/>
              </a:rPr>
              <a:t>five benchmarks of effective educational </a:t>
            </a:r>
            <a:r>
              <a:rPr lang="en-US" b="0" dirty="0">
                <a:latin typeface="+mn-lt"/>
                <a:cs typeface="Arial" pitchFamily="34" charset="0"/>
              </a:rPr>
              <a:t>practice are active and collaborative learning, student effort, academic challenge, student-faculty interaction, and support for learners.</a:t>
            </a:r>
          </a:p>
          <a:p>
            <a:endParaRPr lang="en-US" dirty="0">
              <a:latin typeface="+mn-lt"/>
            </a:endParaRPr>
          </a:p>
          <a:p>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12</a:t>
            </a:fld>
            <a:endParaRPr lang="en-US"/>
          </a:p>
        </p:txBody>
      </p:sp>
    </p:spTree>
    <p:extLst>
      <p:ext uri="{BB962C8B-B14F-4D97-AF65-F5344CB8AC3E}">
        <p14:creationId xmlns="" xmlns:p14="http://schemas.microsoft.com/office/powerpoint/2010/main" val="2212317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i="1" dirty="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smtClean="0"/>
          </a:p>
          <a:p>
            <a:r>
              <a:rPr lang="en-US" dirty="0" smtClean="0"/>
              <a:t>-</a:t>
            </a:r>
          </a:p>
          <a:p>
            <a:endParaRPr lang="en-US" i="1" dirty="0" smtClean="0"/>
          </a:p>
          <a:p>
            <a:r>
              <a:rPr lang="en-US" i="1" dirty="0" smtClean="0"/>
              <a:t>Ten survey items address the nature and amount of assigned academic work, the complexity of cognitive tasks presented to students, and the standards faculty members use to evaluate student performance. They are: </a:t>
            </a:r>
            <a:br>
              <a:rPr lang="en-US" i="1" dirty="0" smtClean="0"/>
            </a:br>
            <a:endParaRPr lang="en-US" i="1" dirty="0" smtClean="0"/>
          </a:p>
          <a:p>
            <a:r>
              <a:rPr lang="en-US" i="1" dirty="0" smtClean="0"/>
              <a:t>During the current school year, how often have you: </a:t>
            </a:r>
          </a:p>
          <a:p>
            <a:pPr marL="185171" lvl="1" indent="-185171">
              <a:buFont typeface="Arial" pitchFamily="34" charset="0"/>
              <a:buChar char="•"/>
            </a:pPr>
            <a:r>
              <a:rPr lang="en-US" i="1" dirty="0" smtClean="0"/>
              <a:t>Worked harder than you thought you could to meet an instructor’s standards or expectations (#4p) </a:t>
            </a:r>
          </a:p>
          <a:p>
            <a:pPr>
              <a:buFont typeface="Arial" pitchFamily="34" charset="0"/>
              <a:buNone/>
            </a:pPr>
            <a:endParaRPr lang="en-US" i="1" dirty="0" smtClean="0"/>
          </a:p>
          <a:p>
            <a:pPr>
              <a:buFont typeface="Arial" pitchFamily="34" charset="0"/>
              <a:buNone/>
            </a:pPr>
            <a:r>
              <a:rPr lang="en-US" i="1" dirty="0" smtClean="0"/>
              <a:t>How much does your coursework at this college emphasize: </a:t>
            </a:r>
          </a:p>
          <a:p>
            <a:pPr marL="185171" lvl="1" indent="-185171">
              <a:buFont typeface="Arial" pitchFamily="34" charset="0"/>
              <a:buChar char="•"/>
            </a:pPr>
            <a:r>
              <a:rPr lang="en-US" i="1" dirty="0" smtClean="0"/>
              <a:t>Analyzing the basic elements of an idea, experience, or theory (#5b) </a:t>
            </a:r>
          </a:p>
          <a:p>
            <a:pPr marL="185171" lvl="1" indent="-185171">
              <a:buFont typeface="Arial" pitchFamily="34" charset="0"/>
              <a:buChar char="•"/>
            </a:pPr>
            <a:r>
              <a:rPr lang="en-US" i="1" dirty="0" smtClean="0"/>
              <a:t>Synthesizing and organizing ideas, information, or experiences in new ways (#5c) </a:t>
            </a:r>
          </a:p>
          <a:p>
            <a:pPr marL="185171" lvl="1" indent="-185171">
              <a:buFont typeface="Arial" pitchFamily="34" charset="0"/>
              <a:buChar char="•"/>
            </a:pPr>
            <a:r>
              <a:rPr lang="en-US" i="1" dirty="0" smtClean="0"/>
              <a:t>Making judgments about the value or soundness of information, arguments, or methods (#5d) </a:t>
            </a:r>
          </a:p>
          <a:p>
            <a:pPr marL="185171" lvl="1" indent="-185171">
              <a:buFont typeface="Arial" pitchFamily="34" charset="0"/>
              <a:buChar char="•"/>
            </a:pPr>
            <a:r>
              <a:rPr lang="en-US" i="1" dirty="0" smtClean="0"/>
              <a:t>Applying theories or concepts to practical problems or in new situations (#5e) </a:t>
            </a:r>
          </a:p>
          <a:p>
            <a:pPr marL="185171" lvl="1" indent="-185171">
              <a:buFont typeface="Arial" pitchFamily="34" charset="0"/>
              <a:buChar char="•"/>
            </a:pPr>
            <a:r>
              <a:rPr lang="en-US" i="1" dirty="0" smtClean="0"/>
              <a:t>Using information you have read or heard to perform a new skill (#5f) </a:t>
            </a:r>
          </a:p>
          <a:p>
            <a:endParaRPr lang="en-US" i="1" dirty="0" smtClean="0"/>
          </a:p>
          <a:p>
            <a:r>
              <a:rPr lang="en-US" i="1" dirty="0" smtClean="0"/>
              <a:t>During the current school year: </a:t>
            </a:r>
          </a:p>
          <a:p>
            <a:pPr marL="185171" lvl="1" indent="-185171">
              <a:buFont typeface="Arial" pitchFamily="34" charset="0"/>
              <a:buChar char="•"/>
            </a:pPr>
            <a:r>
              <a:rPr lang="en-US" i="1" dirty="0" smtClean="0"/>
              <a:t>How many assigned textbooks, manuals, books, or book-length packs of course readings did you read (#6a) </a:t>
            </a:r>
          </a:p>
          <a:p>
            <a:pPr marL="185171" lvl="1" indent="-185171">
              <a:buFont typeface="Arial" pitchFamily="34" charset="0"/>
              <a:buChar char="•"/>
            </a:pPr>
            <a:r>
              <a:rPr lang="en-US" i="1" dirty="0" smtClean="0"/>
              <a:t>How many papers or reports of any length did you write (#6c) </a:t>
            </a:r>
          </a:p>
          <a:p>
            <a:pPr marL="185171" lvl="1" indent="-185171">
              <a:buFont typeface="Arial" pitchFamily="34" charset="0"/>
              <a:buChar char="•"/>
            </a:pPr>
            <a:r>
              <a:rPr lang="en-US" i="1" dirty="0" smtClean="0"/>
              <a:t>To what extent have your examinations challenged you to do your best work (#7) </a:t>
            </a:r>
          </a:p>
          <a:p>
            <a:pPr>
              <a:buFont typeface="Arial" pitchFamily="34" charset="0"/>
              <a:buNone/>
            </a:pPr>
            <a:endParaRPr lang="en-US" i="1" dirty="0" smtClean="0"/>
          </a:p>
          <a:p>
            <a:pPr>
              <a:buFont typeface="Arial" pitchFamily="34" charset="0"/>
              <a:buNone/>
            </a:pPr>
            <a:r>
              <a:rPr lang="en-US" i="1" dirty="0" smtClean="0"/>
              <a:t>How much does this college emphasize: </a:t>
            </a:r>
          </a:p>
          <a:p>
            <a:pPr marL="185171" lvl="1" indent="-185171">
              <a:buFont typeface="Arial" pitchFamily="34" charset="0"/>
              <a:buChar char="•"/>
            </a:pPr>
            <a:r>
              <a:rPr lang="en-US" i="1" dirty="0" smtClean="0"/>
              <a:t>Encouraging you to spend significant amounts of time studying (#9a) </a:t>
            </a:r>
          </a:p>
          <a:p>
            <a:pPr>
              <a:buFont typeface="Arial" pitchFamily="34" charset="0"/>
              <a:buChar char="•"/>
            </a:pPr>
            <a:endParaRPr lang="en-US" i="1" dirty="0" smtClean="0"/>
          </a:p>
          <a:p>
            <a:pPr defTabSz="925857">
              <a:defRPr/>
            </a:pPr>
            <a:r>
              <a:rPr lang="en-US" i="1" dirty="0" smtClean="0"/>
              <a:t>Use the results you find most compelling for your college (Standard Reports for [College Name]/All Students/Frequencies).</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latin typeface="+mn-lt"/>
              </a:rPr>
              <a:t>In general, the more interaction students have with their instructors, the more likely they are to learn effectively and persist toward achievement of their educational goals. Personal interaction with faculty members strengthens students’ connections to the college and helps them focus on their academic progress. Through student-faculty interaction, teachers become role models, mentors, and guides for continuous, life-long learning. </a:t>
            </a:r>
          </a:p>
          <a:p>
            <a:endParaRPr lang="en-US" u="none" dirty="0" smtClean="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16</a:t>
            </a:fld>
            <a:endParaRPr lang="en-US"/>
          </a:p>
        </p:txBody>
      </p:sp>
    </p:spTree>
    <p:extLst>
      <p:ext uri="{BB962C8B-B14F-4D97-AF65-F5344CB8AC3E}">
        <p14:creationId xmlns="" xmlns:p14="http://schemas.microsoft.com/office/powerpoint/2010/main" val="1454700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aseline="30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17</a:t>
            </a:fld>
            <a:endParaRPr lang="en-US"/>
          </a:p>
        </p:txBody>
      </p:sp>
    </p:spTree>
    <p:extLst>
      <p:ext uri="{BB962C8B-B14F-4D97-AF65-F5344CB8AC3E}">
        <p14:creationId xmlns="" xmlns:p14="http://schemas.microsoft.com/office/powerpoint/2010/main" val="1454700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cs typeface="Arial" pitchFamily="34" charset="0"/>
            </a:endParaRPr>
          </a:p>
          <a:p>
            <a:endParaRPr lang="en-US" dirty="0">
              <a:latin typeface="+mn-lt"/>
              <a:cs typeface="Arial" pitchFamily="34" charset="0"/>
            </a:endParaRPr>
          </a:p>
          <a:p>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18</a:t>
            </a:fld>
            <a:endParaRPr lang="en-US"/>
          </a:p>
        </p:txBody>
      </p:sp>
    </p:spTree>
    <p:extLst>
      <p:ext uri="{BB962C8B-B14F-4D97-AF65-F5344CB8AC3E}">
        <p14:creationId xmlns="" xmlns:p14="http://schemas.microsoft.com/office/powerpoint/2010/main" val="2720193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19</a:t>
            </a:fld>
            <a:endParaRPr lang="en-US"/>
          </a:p>
        </p:txBody>
      </p:sp>
    </p:spTree>
    <p:extLst>
      <p:ext uri="{BB962C8B-B14F-4D97-AF65-F5344CB8AC3E}">
        <p14:creationId xmlns="" xmlns:p14="http://schemas.microsoft.com/office/powerpoint/2010/main" val="2720193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20</a:t>
            </a:fld>
            <a:endParaRPr lang="en-US"/>
          </a:p>
        </p:txBody>
      </p:sp>
    </p:spTree>
    <p:extLst>
      <p:ext uri="{BB962C8B-B14F-4D97-AF65-F5344CB8AC3E}">
        <p14:creationId xmlns="" xmlns:p14="http://schemas.microsoft.com/office/powerpoint/2010/main" val="1501129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2</a:t>
            </a:fld>
            <a:endParaRPr lang="en-US"/>
          </a:p>
        </p:txBody>
      </p:sp>
    </p:spTree>
    <p:extLst>
      <p:ext uri="{BB962C8B-B14F-4D97-AF65-F5344CB8AC3E}">
        <p14:creationId xmlns="" xmlns:p14="http://schemas.microsoft.com/office/powerpoint/2010/main" val="989245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latin typeface="+mn-lt"/>
                <a:cs typeface="Arial" pitchFamily="34" charset="0"/>
              </a:rPr>
              <a:t>Not all students attend community college to earn a certificate or degree. However, the data show a sizable gap between the percentage of students who aim to complete a credential and the percentage of those who actually do. </a:t>
            </a:r>
            <a:endParaRPr lang="en-US" dirty="0" smtClean="0">
              <a:latin typeface="+mn-lt"/>
              <a:cs typeface="Arial" pitchFamily="34" charset="0"/>
            </a:endParaRPr>
          </a:p>
          <a:p>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21</a:t>
            </a:fld>
            <a:endParaRPr lang="en-US"/>
          </a:p>
        </p:txBody>
      </p:sp>
    </p:spTree>
    <p:extLst>
      <p:ext uri="{BB962C8B-B14F-4D97-AF65-F5344CB8AC3E}">
        <p14:creationId xmlns="" xmlns:p14="http://schemas.microsoft.com/office/powerpoint/2010/main" val="116132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mn-lt"/>
              <a:cs typeface="Arial" pitchFamily="34" charset="0"/>
            </a:endParaRPr>
          </a:p>
          <a:p>
            <a:endParaRPr lang="en-US" dirty="0" smtClean="0">
              <a:latin typeface="+mn-lt"/>
              <a:cs typeface="Arial" pitchFamily="34" charset="0"/>
            </a:endParaRPr>
          </a:p>
          <a:p>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22</a:t>
            </a:fld>
            <a:endParaRPr lang="en-US"/>
          </a:p>
        </p:txBody>
      </p:sp>
    </p:spTree>
    <p:extLst>
      <p:ext uri="{BB962C8B-B14F-4D97-AF65-F5344CB8AC3E}">
        <p14:creationId xmlns="" xmlns:p14="http://schemas.microsoft.com/office/powerpoint/2010/main" val="1225830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23</a:t>
            </a:fld>
            <a:endParaRPr lang="en-US"/>
          </a:p>
        </p:txBody>
      </p:sp>
    </p:spTree>
    <p:extLst>
      <p:ext uri="{BB962C8B-B14F-4D97-AF65-F5344CB8AC3E}">
        <p14:creationId xmlns="" xmlns:p14="http://schemas.microsoft.com/office/powerpoint/2010/main" val="1814222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Respondents</a:t>
            </a:r>
            <a:r>
              <a:rPr lang="en-US" baseline="0" dirty="0" smtClean="0"/>
              <a:t> who said “often”  there was not an option for often or very often, just often or sometimes.</a:t>
            </a:r>
          </a:p>
          <a:p>
            <a:r>
              <a:rPr lang="en-US" baseline="0" dirty="0" smtClean="0"/>
              <a:t>Student’s question:  “How often do you use peer or other tutoring at this college?” 10% said “often”</a:t>
            </a:r>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Student question While attending this college, have you done, are you doing, or are</a:t>
            </a:r>
            <a:r>
              <a:rPr lang="en-US" baseline="0" dirty="0" smtClean="0"/>
              <a:t> planning to do a college orientation program or course?  60%  “I have not done nor plan to do”</a:t>
            </a:r>
          </a:p>
          <a:p>
            <a:pPr marL="228600" indent="-228600">
              <a:buAutoNum type="arabicPeriod"/>
            </a:pPr>
            <a:endParaRPr lang="en-US" baseline="0" dirty="0" smtClean="0"/>
          </a:p>
          <a:p>
            <a:pPr marL="228600" indent="-228600">
              <a:buAutoNum type="arabicPeriod"/>
            </a:pPr>
            <a:r>
              <a:rPr lang="en-US" baseline="0" dirty="0" smtClean="0"/>
              <a:t>How often do you use peer or other tutoring at this college? </a:t>
            </a:r>
          </a:p>
          <a:p>
            <a:pPr marL="228600" indent="-228600">
              <a:buAutoNum type="arabicPeriod"/>
            </a:pPr>
            <a:endParaRPr lang="en-US" baseline="0" dirty="0" smtClean="0"/>
          </a:p>
          <a:p>
            <a:pPr marL="228600" indent="-228600">
              <a:buAutoNum type="arabicPeriod"/>
            </a:pPr>
            <a:r>
              <a:rPr lang="en-US" baseline="0" dirty="0" smtClean="0"/>
              <a:t>How often do you use transfer assistance at this college?</a:t>
            </a:r>
          </a:p>
          <a:p>
            <a:pPr marL="228600" indent="-228600">
              <a:buAutoNum type="arabicPeriod"/>
            </a:pPr>
            <a:endParaRPr lang="en-US" baseline="0" dirty="0" smtClean="0"/>
          </a:p>
          <a:p>
            <a:pPr marL="228600" indent="-228600">
              <a:buAutoNum type="arabicPeriod"/>
            </a:pPr>
            <a:r>
              <a:rPr lang="en-US" dirty="0" smtClean="0"/>
              <a:t>Last question there was only sometimes or often….students question</a:t>
            </a:r>
            <a:r>
              <a:rPr lang="en-US" baseline="0" dirty="0" smtClean="0"/>
              <a:t> was how often do you use academic advising at this college?</a:t>
            </a:r>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AF1055-CB92-40EF-BD09-A2225F1FCAC6}" type="slidenum">
              <a:rPr lang="en-US" smtClean="0"/>
              <a:pPr/>
              <a:t>29</a:t>
            </a:fld>
            <a:endParaRPr lang="en-US"/>
          </a:p>
        </p:txBody>
      </p:sp>
    </p:spTree>
    <p:extLst>
      <p:ext uri="{BB962C8B-B14F-4D97-AF65-F5344CB8AC3E}">
        <p14:creationId xmlns="" xmlns:p14="http://schemas.microsoft.com/office/powerpoint/2010/main" val="1501129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itchFamily="34" charset="0"/>
              </a:rPr>
              <a:t>Moving the needle on student outcomes at community colleges substantially depends on what happens in the classroom. Colleges must make the most of the time students spend with their instructors. To do so, they should raise expectations; promote active, engaged learning; emphasize deep learning; build and encourage relationships; and ensure that students know where they </a:t>
            </a:r>
            <a:r>
              <a:rPr lang="en-US" dirty="0" smtClean="0">
                <a:latin typeface="+mn-lt"/>
                <a:cs typeface="Arial" pitchFamily="34" charset="0"/>
              </a:rPr>
              <a:t>stand.</a:t>
            </a:r>
            <a:endParaRPr lang="en-US" dirty="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30</a:t>
            </a:fld>
            <a:endParaRPr lang="en-US"/>
          </a:p>
        </p:txBody>
      </p:sp>
    </p:spTree>
    <p:extLst>
      <p:ext uri="{BB962C8B-B14F-4D97-AF65-F5344CB8AC3E}">
        <p14:creationId xmlns="" xmlns:p14="http://schemas.microsoft.com/office/powerpoint/2010/main" val="4291949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341" indent="-176341">
              <a:buFont typeface="Arial" pitchFamily="34" charset="0"/>
              <a:buChar char="•"/>
            </a:pPr>
            <a:endParaRPr lang="en-US" dirty="0" smtClean="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31</a:t>
            </a:fld>
            <a:endParaRPr lang="en-US"/>
          </a:p>
        </p:txBody>
      </p:sp>
    </p:spTree>
    <p:extLst>
      <p:ext uri="{BB962C8B-B14F-4D97-AF65-F5344CB8AC3E}">
        <p14:creationId xmlns="" xmlns:p14="http://schemas.microsoft.com/office/powerpoint/2010/main" val="105681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itchFamily="34" charset="0"/>
              </a:rPr>
              <a:t>Personal connections are an important factor in student success. Most students struggle at one time or another. Focus group participants report that relationships with other students, faculty, and staff members strengthened their resolve to return to class the next day, the next month, and the next year. </a:t>
            </a:r>
          </a:p>
          <a:p>
            <a:endParaRPr lang="en-US" dirty="0" smtClean="0">
              <a:latin typeface="+mn-lt"/>
              <a:cs typeface="Arial" pitchFamily="34" charset="0"/>
            </a:endParaRPr>
          </a:p>
          <a:p>
            <a:r>
              <a:rPr lang="en-US" dirty="0">
                <a:latin typeface="+mn-lt"/>
                <a:cs typeface="Arial" pitchFamily="34" charset="0"/>
              </a:rPr>
              <a:t>Personal connections may boost attendance and retention. </a:t>
            </a:r>
            <a:r>
              <a:rPr lang="en-US" i="1" dirty="0">
                <a:latin typeface="+mn-lt"/>
                <a:cs typeface="Arial" pitchFamily="34" charset="0"/>
              </a:rPr>
              <a:t>Initiative on Student Success </a:t>
            </a:r>
            <a:r>
              <a:rPr lang="en-US" dirty="0">
                <a:latin typeface="+mn-lt"/>
                <a:cs typeface="Arial" pitchFamily="34" charset="0"/>
              </a:rPr>
              <a:t>focus group participants suggest that just knowing someone else’s name can make a wary student feel more comfortable. Moreover, being called by name, which eliminates the option of hiding behind anonymity, is a powerful motivator. Thus, many community college instructors devise ways to learn students’ names — and help students learn one another’s names — in the first few class meetings.</a:t>
            </a:r>
          </a:p>
          <a:p>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32</a:t>
            </a:fld>
            <a:endParaRPr lang="en-US"/>
          </a:p>
        </p:txBody>
      </p:sp>
    </p:spTree>
    <p:extLst>
      <p:ext uri="{BB962C8B-B14F-4D97-AF65-F5344CB8AC3E}">
        <p14:creationId xmlns="" xmlns:p14="http://schemas.microsoft.com/office/powerpoint/2010/main" val="30597704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itchFamily="34" charset="0"/>
              </a:rPr>
              <a:t>Feedback on academic performance greatly affects student retention. Feedback identifies areas of strength and weakness, so students have a greater likelihood of improving and ultimately succeeding. In addition, regular and appropriate assessment and prompt feedback help students progress from surface learning to deep learning. </a:t>
            </a:r>
            <a:endParaRPr lang="en-US" dirty="0" smtClean="0">
              <a:latin typeface="+mn-lt"/>
              <a:cs typeface="Arial" pitchFamily="34" charset="0"/>
            </a:endParaRPr>
          </a:p>
          <a:p>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33</a:t>
            </a:fld>
            <a:endParaRPr lang="en-US"/>
          </a:p>
        </p:txBody>
      </p:sp>
    </p:spTree>
    <p:extLst>
      <p:ext uri="{BB962C8B-B14F-4D97-AF65-F5344CB8AC3E}">
        <p14:creationId xmlns="" xmlns:p14="http://schemas.microsoft.com/office/powerpoint/2010/main" val="12981999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itchFamily="34" charset="0"/>
              </a:rPr>
              <a:t>Some community college students may need help understanding where they stand and how to use feedback productively. In focus groups, students frequently report that they were unaware of their poor academic standing in a particular course until it was too late to salvage their grade</a:t>
            </a:r>
            <a:r>
              <a:rPr lang="en-US" dirty="0" smtClean="0">
                <a:latin typeface="+mn-lt"/>
                <a:cs typeface="Arial" pitchFamily="34" charset="0"/>
              </a:rPr>
              <a:t>.</a:t>
            </a:r>
          </a:p>
          <a:p>
            <a:endParaRPr lang="en-US" i="1" dirty="0">
              <a:latin typeface="+mn-lt"/>
              <a:cs typeface="Arial" pitchFamily="34" charset="0"/>
            </a:endParaRPr>
          </a:p>
          <a:p>
            <a:r>
              <a:rPr lang="en-US" i="1" dirty="0" smtClean="0">
                <a:latin typeface="+mn-lt"/>
                <a:cs typeface="Arial" pitchFamily="34" charset="0"/>
              </a:rPr>
              <a:t>XX% </a:t>
            </a:r>
            <a:r>
              <a:rPr lang="en-US" i="1" dirty="0">
                <a:latin typeface="+mn-lt"/>
                <a:cs typeface="Arial" pitchFamily="34" charset="0"/>
              </a:rPr>
              <a:t>of CCSSE respondents report that they </a:t>
            </a:r>
            <a:r>
              <a:rPr lang="en-US" i="1" dirty="0" smtClean="0">
                <a:latin typeface="+mn-lt"/>
                <a:cs typeface="Arial" pitchFamily="34" charset="0"/>
              </a:rPr>
              <a:t>“never” </a:t>
            </a:r>
            <a:r>
              <a:rPr lang="en-US" i="1" dirty="0">
                <a:latin typeface="+mn-lt"/>
                <a:cs typeface="Arial" pitchFamily="34" charset="0"/>
              </a:rPr>
              <a:t>received prompt written or oral feedback from instructors on their </a:t>
            </a:r>
            <a:r>
              <a:rPr lang="en-US" i="1" dirty="0" smtClean="0">
                <a:latin typeface="+mn-lt"/>
                <a:cs typeface="Arial" pitchFamily="34" charset="0"/>
              </a:rPr>
              <a:t>performance</a:t>
            </a:r>
            <a:r>
              <a:rPr lang="en-US" i="1" baseline="0" dirty="0" smtClean="0">
                <a:latin typeface="+mn-lt"/>
                <a:cs typeface="Arial" pitchFamily="34" charset="0"/>
              </a:rPr>
              <a:t> </a:t>
            </a:r>
            <a:r>
              <a:rPr lang="en-US" i="1" dirty="0" smtClean="0">
                <a:latin typeface="+mn-lt"/>
                <a:cs typeface="Arial" pitchFamily="34" charset="0"/>
              </a:rPr>
              <a:t>(survey item #4o, </a:t>
            </a:r>
            <a:r>
              <a:rPr lang="en-US" i="1" dirty="0" smtClean="0"/>
              <a:t>Standard Reports for [College Name]/All Students/Frequencies</a:t>
            </a:r>
            <a:r>
              <a:rPr lang="en-US" i="1" baseline="0" dirty="0" smtClean="0">
                <a:latin typeface="+mn-lt"/>
                <a:cs typeface="Arial" pitchFamily="34" charset="0"/>
              </a:rPr>
              <a:t>).</a:t>
            </a:r>
            <a:r>
              <a:rPr lang="en-US" i="1" dirty="0" smtClean="0">
                <a:latin typeface="+mn-lt"/>
                <a:cs typeface="Arial" pitchFamily="34" charset="0"/>
              </a:rPr>
              <a:t> </a:t>
            </a:r>
            <a:endParaRPr lang="en-US" i="1" dirty="0">
              <a:latin typeface="+mn-lt"/>
              <a:cs typeface="Arial" pitchFamily="34" charset="0"/>
            </a:endParaRPr>
          </a:p>
          <a:p>
            <a:endParaRPr lang="en-US" i="1" dirty="0" smtClean="0">
              <a:latin typeface="+mn-lt"/>
              <a:cs typeface="Arial" pitchFamily="34" charset="0"/>
            </a:endParaRPr>
          </a:p>
          <a:p>
            <a:r>
              <a:rPr lang="en-US" i="1" dirty="0" smtClean="0">
                <a:latin typeface="+mn-lt"/>
                <a:cs typeface="Arial" pitchFamily="34" charset="0"/>
              </a:rPr>
              <a:t>XX% </a:t>
            </a:r>
            <a:r>
              <a:rPr lang="en-US" i="1" dirty="0">
                <a:latin typeface="+mn-lt"/>
                <a:cs typeface="Arial" pitchFamily="34" charset="0"/>
              </a:rPr>
              <a:t>of CCSSE respondents report that they </a:t>
            </a:r>
            <a:r>
              <a:rPr lang="en-US" i="1" dirty="0" smtClean="0">
                <a:latin typeface="+mn-lt"/>
                <a:cs typeface="Arial" pitchFamily="34" charset="0"/>
              </a:rPr>
              <a:t>“never” </a:t>
            </a:r>
            <a:r>
              <a:rPr lang="en-US" i="1" dirty="0">
                <a:latin typeface="+mn-lt"/>
                <a:cs typeface="Arial" pitchFamily="34" charset="0"/>
              </a:rPr>
              <a:t>discussed grades or assignments with an </a:t>
            </a:r>
            <a:r>
              <a:rPr lang="en-US" i="1" dirty="0" smtClean="0">
                <a:latin typeface="+mn-lt"/>
                <a:cs typeface="Arial" pitchFamily="34" charset="0"/>
              </a:rPr>
              <a:t>instructor</a:t>
            </a:r>
            <a:r>
              <a:rPr lang="en-US" i="1" baseline="0" dirty="0" smtClean="0">
                <a:latin typeface="+mn-lt"/>
                <a:cs typeface="Arial" pitchFamily="34" charset="0"/>
              </a:rPr>
              <a:t> </a:t>
            </a:r>
            <a:r>
              <a:rPr lang="en-US" i="1" dirty="0" smtClean="0">
                <a:latin typeface="+mn-lt"/>
                <a:cs typeface="Arial" pitchFamily="34" charset="0"/>
              </a:rPr>
              <a:t>(survey item #4l, </a:t>
            </a:r>
            <a:r>
              <a:rPr lang="en-US" i="1" dirty="0" smtClean="0"/>
              <a:t>Standard Reports for [College Name]/All Students/Frequencies</a:t>
            </a:r>
            <a:r>
              <a:rPr lang="en-US" i="1" baseline="0" dirty="0" smtClean="0">
                <a:latin typeface="+mn-lt"/>
                <a:cs typeface="Arial" pitchFamily="34" charset="0"/>
              </a:rPr>
              <a:t>).</a:t>
            </a:r>
            <a:endParaRPr lang="en-US" i="1" dirty="0">
              <a:latin typeface="+mn-lt"/>
              <a:cs typeface="Arial" pitchFamily="34" charset="0"/>
            </a:endParaRPr>
          </a:p>
          <a:p>
            <a:pPr marL="176341" indent="-176341">
              <a:buFont typeface="Arial" pitchFamily="34" charset="0"/>
              <a:buChar char="•"/>
            </a:pPr>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34</a:t>
            </a:fld>
            <a:endParaRPr lang="en-US"/>
          </a:p>
        </p:txBody>
      </p:sp>
    </p:spTree>
    <p:extLst>
      <p:ext uri="{BB962C8B-B14F-4D97-AF65-F5344CB8AC3E}">
        <p14:creationId xmlns="" xmlns:p14="http://schemas.microsoft.com/office/powerpoint/2010/main" val="7580608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itchFamily="34" charset="0"/>
              </a:rPr>
              <a:t>Students are most likely to succeed when expectations are high and they receive the support they need to rise to those expectations. Community colleges offer a wide variety of support services, but students cannot use services if they are unaware of them. In addition, students don’t take advantage of services when they don’t know how to access them, find them to be inconvenient, or feel stigmatized by using them.</a:t>
            </a:r>
          </a:p>
          <a:p>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35</a:t>
            </a:fld>
            <a:endParaRPr lang="en-US"/>
          </a:p>
        </p:txBody>
      </p:sp>
    </p:spTree>
    <p:extLst>
      <p:ext uri="{BB962C8B-B14F-4D97-AF65-F5344CB8AC3E}">
        <p14:creationId xmlns="" xmlns:p14="http://schemas.microsoft.com/office/powerpoint/2010/main" val="3496173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latin typeface="+mn-lt"/>
                <a:cs typeface="Arial" pitchFamily="34" charset="0"/>
              </a:rPr>
              <a:t>While respondents say they value student services — XX% </a:t>
            </a:r>
            <a:r>
              <a:rPr lang="en-US" i="1" dirty="0">
                <a:latin typeface="+mn-lt"/>
                <a:cs typeface="Arial" pitchFamily="34" charset="0"/>
              </a:rPr>
              <a:t>report </a:t>
            </a:r>
            <a:r>
              <a:rPr lang="en-US" i="1" dirty="0" smtClean="0">
                <a:latin typeface="+mn-lt"/>
                <a:cs typeface="Arial" pitchFamily="34" charset="0"/>
              </a:rPr>
              <a:t>“rarely </a:t>
            </a:r>
            <a:r>
              <a:rPr lang="en-US" i="1" dirty="0">
                <a:latin typeface="+mn-lt"/>
                <a:cs typeface="Arial" pitchFamily="34" charset="0"/>
              </a:rPr>
              <a:t>or </a:t>
            </a:r>
            <a:r>
              <a:rPr lang="en-US" i="1" dirty="0" smtClean="0">
                <a:latin typeface="+mn-lt"/>
                <a:cs typeface="Arial" pitchFamily="34" charset="0"/>
              </a:rPr>
              <a:t>never” </a:t>
            </a:r>
            <a:r>
              <a:rPr lang="en-US" i="1" dirty="0">
                <a:latin typeface="+mn-lt"/>
                <a:cs typeface="Arial" pitchFamily="34" charset="0"/>
              </a:rPr>
              <a:t>using academic advising/planning services. In addition, </a:t>
            </a:r>
            <a:r>
              <a:rPr lang="en-US" i="1" dirty="0" smtClean="0">
                <a:latin typeface="+mn-lt"/>
                <a:cs typeface="Arial" pitchFamily="34" charset="0"/>
              </a:rPr>
              <a:t>XX% </a:t>
            </a:r>
            <a:r>
              <a:rPr lang="en-US" i="1" dirty="0">
                <a:latin typeface="+mn-lt"/>
                <a:cs typeface="Arial" pitchFamily="34" charset="0"/>
              </a:rPr>
              <a:t>report </a:t>
            </a:r>
            <a:r>
              <a:rPr lang="en-US" i="1" dirty="0" smtClean="0">
                <a:latin typeface="+mn-lt"/>
                <a:cs typeface="Arial" pitchFamily="34" charset="0"/>
              </a:rPr>
              <a:t>“rarely </a:t>
            </a:r>
            <a:r>
              <a:rPr lang="en-US" i="1" dirty="0">
                <a:latin typeface="+mn-lt"/>
                <a:cs typeface="Arial" pitchFamily="34" charset="0"/>
              </a:rPr>
              <a:t>or </a:t>
            </a:r>
            <a:r>
              <a:rPr lang="en-US" i="1" dirty="0" smtClean="0">
                <a:latin typeface="+mn-lt"/>
                <a:cs typeface="Arial" pitchFamily="34" charset="0"/>
              </a:rPr>
              <a:t>never” </a:t>
            </a:r>
            <a:r>
              <a:rPr lang="en-US" i="1" dirty="0">
                <a:latin typeface="+mn-lt"/>
                <a:cs typeface="Arial" pitchFamily="34" charset="0"/>
              </a:rPr>
              <a:t>using skill </a:t>
            </a:r>
            <a:r>
              <a:rPr lang="en-US" i="1" dirty="0" smtClean="0">
                <a:latin typeface="+mn-lt"/>
                <a:cs typeface="Arial" pitchFamily="34" charset="0"/>
              </a:rPr>
              <a:t>labs (survey items #13a, #13b, #13d, and #13e, </a:t>
            </a:r>
            <a:r>
              <a:rPr lang="en-US" i="1" dirty="0" smtClean="0"/>
              <a:t>Standard Reports for [College Name]/All Students/Frequencies</a:t>
            </a:r>
            <a:r>
              <a:rPr lang="en-US" i="1" baseline="0" dirty="0" smtClean="0">
                <a:latin typeface="+mn-lt"/>
                <a:cs typeface="Arial" pitchFamily="34" charset="0"/>
              </a:rPr>
              <a:t>).</a:t>
            </a:r>
            <a:endParaRPr lang="en-US" i="1" dirty="0">
              <a:latin typeface="+mn-lt"/>
              <a:cs typeface="Arial" pitchFamily="34" charset="0"/>
            </a:endParaRPr>
          </a:p>
          <a:p>
            <a:endParaRPr lang="en-US" dirty="0">
              <a:latin typeface="+mn-lt"/>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36</a:t>
            </a:fld>
            <a:endParaRPr lang="en-US"/>
          </a:p>
        </p:txBody>
      </p:sp>
    </p:spTree>
    <p:extLst>
      <p:ext uri="{BB962C8B-B14F-4D97-AF65-F5344CB8AC3E}">
        <p14:creationId xmlns="" xmlns:p14="http://schemas.microsoft.com/office/powerpoint/2010/main" val="34345611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i="1" baseline="0" dirty="0" smtClean="0">
              <a:latin typeface="+mn-lt"/>
              <a:cs typeface="Arial" pitchFamily="34" charset="0"/>
            </a:endParaRPr>
          </a:p>
        </p:txBody>
      </p:sp>
      <p:sp>
        <p:nvSpPr>
          <p:cNvPr id="4" name="Slide Number Placeholder 3"/>
          <p:cNvSpPr>
            <a:spLocks noGrp="1"/>
          </p:cNvSpPr>
          <p:nvPr>
            <p:ph type="sldNum" sz="quarter" idx="10"/>
          </p:nvPr>
        </p:nvSpPr>
        <p:spPr/>
        <p:txBody>
          <a:bodyPr/>
          <a:lstStyle/>
          <a:p>
            <a:fld id="{93AF1055-CB92-40EF-BD09-A2225F1FCAC6}" type="slidenum">
              <a:rPr lang="en-US" smtClean="0"/>
              <a:pPr/>
              <a:t>37</a:t>
            </a:fld>
            <a:endParaRPr lang="en-US"/>
          </a:p>
        </p:txBody>
      </p:sp>
    </p:spTree>
    <p:extLst>
      <p:ext uri="{BB962C8B-B14F-4D97-AF65-F5344CB8AC3E}">
        <p14:creationId xmlns="" xmlns:p14="http://schemas.microsoft.com/office/powerpoint/2010/main" val="6339946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u="sng" dirty="0" smtClean="0"/>
              <a:t>First-Generation Status</a:t>
            </a:r>
            <a:endParaRPr lang="en-US" dirty="0" smtClean="0"/>
          </a:p>
          <a:p>
            <a:r>
              <a:rPr lang="en-US" dirty="0" smtClean="0"/>
              <a:t>25% of student respondents indicate that neither parent has earned a degree higher than a high school diploma nor has college experience; accordingly, these students are considered "first-generation.”</a:t>
            </a:r>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T</a:t>
            </a:r>
            <a:endParaRPr lang="en-US"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 </a:t>
            </a:r>
          </a:p>
        </p:txBody>
      </p:sp>
      <p:sp>
        <p:nvSpPr>
          <p:cNvPr id="4" name="Slide Number Placeholder 3"/>
          <p:cNvSpPr>
            <a:spLocks noGrp="1"/>
          </p:cNvSpPr>
          <p:nvPr>
            <p:ph type="sldNum" sz="quarter" idx="10"/>
          </p:nvPr>
        </p:nvSpPr>
        <p:spPr/>
        <p:txBody>
          <a:bodyPr/>
          <a:lstStyle/>
          <a:p>
            <a:fld id="{93AF1055-CB92-40EF-BD09-A2225F1FCAC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College-Sponsored Activities</a:t>
            </a:r>
            <a:endParaRPr lang="en-US" dirty="0" smtClean="0"/>
          </a:p>
          <a:p>
            <a:r>
              <a:rPr lang="en-US" i="1" dirty="0" smtClean="0"/>
              <a:t>79% </a:t>
            </a:r>
            <a:r>
              <a:rPr lang="en-US" dirty="0" smtClean="0"/>
              <a:t>of student</a:t>
            </a:r>
            <a:r>
              <a:rPr lang="en-US" baseline="0" dirty="0" smtClean="0"/>
              <a:t> respondents</a:t>
            </a:r>
            <a:r>
              <a:rPr lang="en-US" dirty="0" smtClean="0"/>
              <a:t> do not</a:t>
            </a:r>
            <a:r>
              <a:rPr lang="en-US" baseline="0" dirty="0" smtClean="0"/>
              <a:t> participate in any college-sponsored activities (including organizations, campus publications, student government, intercollegiate or intramural sports, etc.)</a:t>
            </a:r>
            <a:endParaRPr lang="en-US" i="1" dirty="0" smtClean="0"/>
          </a:p>
          <a:p>
            <a:endParaRPr lang="en-US" dirty="0"/>
          </a:p>
        </p:txBody>
      </p:sp>
      <p:sp>
        <p:nvSpPr>
          <p:cNvPr id="4" name="Slide Number Placeholder 3"/>
          <p:cNvSpPr>
            <a:spLocks noGrp="1"/>
          </p:cNvSpPr>
          <p:nvPr>
            <p:ph type="sldNum" sz="quarter" idx="10"/>
          </p:nvPr>
        </p:nvSpPr>
        <p:spPr/>
        <p:txBody>
          <a:bodyPr/>
          <a:lstStyle/>
          <a:p>
            <a:fld id="{93AF1055-CB92-40EF-BD09-A2225F1FCAC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2286000"/>
            <a:ext cx="5029200" cy="2209800"/>
          </a:xfrm>
        </p:spPr>
        <p:txBody>
          <a:bodyPr anchor="t"/>
          <a:lstStyle/>
          <a:p>
            <a:r>
              <a:rPr lang="en-US" dirty="0" smtClean="0"/>
              <a:t>Click to edit Master title style</a:t>
            </a:r>
            <a:endParaRPr lang="en-US" dirty="0"/>
          </a:p>
        </p:txBody>
      </p:sp>
      <p:sp>
        <p:nvSpPr>
          <p:cNvPr id="3" name="Subtitle 2"/>
          <p:cNvSpPr>
            <a:spLocks noGrp="1"/>
          </p:cNvSpPr>
          <p:nvPr>
            <p:ph type="subTitle" idx="1"/>
          </p:nvPr>
        </p:nvSpPr>
        <p:spPr>
          <a:xfrm>
            <a:off x="3733800" y="4724400"/>
            <a:ext cx="2971800" cy="1752600"/>
          </a:xfrm>
        </p:spPr>
        <p:txBody>
          <a:bodyPr>
            <a:normAutofit/>
          </a:bodyPr>
          <a:lstStyle>
            <a:lvl1pPr marL="0" indent="0" algn="l">
              <a:buNone/>
              <a:defRPr sz="280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 xmlns:p14="http://schemas.microsoft.com/office/powerpoint/2010/main" val="9028446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87362"/>
            <a:ext cx="8534400" cy="1036638"/>
          </a:xfrm>
        </p:spPr>
        <p:txBody>
          <a:bodyPr/>
          <a:lstStyle>
            <a:lvl1pPr>
              <a:lnSpc>
                <a:spcPts val="4400"/>
              </a:lnSpc>
              <a:defRPr>
                <a:solidFill>
                  <a:srgbClr val="00427A"/>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9F3A0D"/>
              </a:buClr>
              <a:defRPr>
                <a:solidFill>
                  <a:srgbClr val="00427A"/>
                </a:solidFill>
              </a:defRPr>
            </a:lvl1pPr>
            <a:lvl2pPr>
              <a:defRPr>
                <a:solidFill>
                  <a:srgbClr val="9F3A0D"/>
                </a:solidFill>
              </a:defRPr>
            </a:lvl2pPr>
            <a:lvl3pPr>
              <a:defRPr>
                <a:solidFill>
                  <a:srgbClr val="9F3A0D"/>
                </a:solidFill>
              </a:defRPr>
            </a:lvl3pPr>
            <a:lvl4pPr>
              <a:defRPr>
                <a:solidFill>
                  <a:srgbClr val="9F3A0D"/>
                </a:solidFill>
              </a:defRPr>
            </a:lvl4pPr>
            <a:lvl5pPr>
              <a:defRPr>
                <a:solidFill>
                  <a:srgbClr val="9F3A0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0BDF-7CA0-4F0E-9DB8-2BB12D865371}" type="slidenum">
              <a:rPr lang="en-US" smtClean="0"/>
              <a:pPr/>
              <a:t>‹#›</a:t>
            </a:fld>
            <a:endParaRPr lang="en-US"/>
          </a:p>
        </p:txBody>
      </p:sp>
      <p:cxnSp>
        <p:nvCxnSpPr>
          <p:cNvPr id="7" name="Straight Connector 6"/>
          <p:cNvCxnSpPr/>
          <p:nvPr userDrawn="1"/>
        </p:nvCxnSpPr>
        <p:spPr>
          <a:xfrm>
            <a:off x="457200" y="1477962"/>
            <a:ext cx="8305800" cy="0"/>
          </a:xfrm>
          <a:prstGeom prst="line">
            <a:avLst/>
          </a:prstGeom>
          <a:ln w="28575">
            <a:solidFill>
              <a:srgbClr val="C78E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596976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0" y="2286000"/>
            <a:ext cx="5105401" cy="1447800"/>
          </a:xfrm>
        </p:spPr>
        <p:txBody>
          <a:bodyPr anchor="b"/>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1" y="3821113"/>
            <a:ext cx="5105399" cy="1500187"/>
          </a:xfrm>
        </p:spPr>
        <p:txBody>
          <a:bodyPr anchor="t"/>
          <a:lstStyle>
            <a:lvl1pPr marL="0" indent="0">
              <a:buNone/>
              <a:defRPr sz="2000">
                <a:solidFill>
                  <a:srgbClr val="00427A"/>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18772818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0BDF-7CA0-4F0E-9DB8-2BB12D865371}" type="slidenum">
              <a:rPr lang="en-US" smtClean="0"/>
              <a:pPr/>
              <a:t>‹#›</a:t>
            </a:fld>
            <a:endParaRPr lang="en-US"/>
          </a:p>
        </p:txBody>
      </p:sp>
      <p:cxnSp>
        <p:nvCxnSpPr>
          <p:cNvPr id="8" name="Straight Connector 7"/>
          <p:cNvCxnSpPr/>
          <p:nvPr userDrawn="1"/>
        </p:nvCxnSpPr>
        <p:spPr>
          <a:xfrm>
            <a:off x="457200" y="1371600"/>
            <a:ext cx="8305800" cy="0"/>
          </a:xfrm>
          <a:prstGeom prst="line">
            <a:avLst/>
          </a:prstGeom>
          <a:ln w="28575">
            <a:solidFill>
              <a:srgbClr val="F2DAB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388678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00BDF-7CA0-4F0E-9DB8-2BB12D865371}" type="slidenum">
              <a:rPr lang="en-US" smtClean="0"/>
              <a:pPr/>
              <a:t>‹#›</a:t>
            </a:fld>
            <a:endParaRPr lang="en-US"/>
          </a:p>
        </p:txBody>
      </p:sp>
      <p:cxnSp>
        <p:nvCxnSpPr>
          <p:cNvPr id="6" name="Straight Connector 5"/>
          <p:cNvCxnSpPr/>
          <p:nvPr userDrawn="1"/>
        </p:nvCxnSpPr>
        <p:spPr>
          <a:xfrm>
            <a:off x="457200" y="1371600"/>
            <a:ext cx="8305800" cy="0"/>
          </a:xfrm>
          <a:prstGeom prst="line">
            <a:avLst/>
          </a:prstGeom>
          <a:ln w="28575">
            <a:solidFill>
              <a:srgbClr val="F2DAB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120853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00BDF-7CA0-4F0E-9DB8-2BB12D865371}" type="slidenum">
              <a:rPr lang="en-US" smtClean="0"/>
              <a:pPr/>
              <a:t>‹#›</a:t>
            </a:fld>
            <a:endParaRPr lang="en-US"/>
          </a:p>
        </p:txBody>
      </p:sp>
    </p:spTree>
    <p:extLst>
      <p:ext uri="{BB962C8B-B14F-4D97-AF65-F5344CB8AC3E}">
        <p14:creationId xmlns="" xmlns:p14="http://schemas.microsoft.com/office/powerpoint/2010/main" val="28165793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381000"/>
            <a:ext cx="8534400" cy="1036638"/>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78003" y="1600200"/>
            <a:ext cx="8382000"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81000" y="6096000"/>
            <a:ext cx="8382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34400" y="6477000"/>
            <a:ext cx="609600" cy="320675"/>
          </a:xfrm>
          <a:prstGeom prst="rect">
            <a:avLst/>
          </a:prstGeom>
        </p:spPr>
        <p:txBody>
          <a:bodyPr vert="horz" lIns="91440" tIns="45720" rIns="91440" bIns="45720" rtlCol="0" anchor="ctr"/>
          <a:lstStyle>
            <a:lvl1pPr algn="r">
              <a:defRPr sz="1000">
                <a:solidFill>
                  <a:srgbClr val="C78E44"/>
                </a:solidFill>
              </a:defRPr>
            </a:lvl1pPr>
          </a:lstStyle>
          <a:p>
            <a:fld id="{AA800BDF-7CA0-4F0E-9DB8-2BB12D865371}" type="slidenum">
              <a:rPr lang="en-US" smtClean="0"/>
              <a:pPr/>
              <a:t>‹#›</a:t>
            </a:fld>
            <a:endParaRPr lang="en-US" dirty="0"/>
          </a:p>
        </p:txBody>
      </p:sp>
    </p:spTree>
    <p:extLst>
      <p:ext uri="{BB962C8B-B14F-4D97-AF65-F5344CB8AC3E}">
        <p14:creationId xmlns="" xmlns:p14="http://schemas.microsoft.com/office/powerpoint/2010/main" val="59269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id="1" dur="indefinite" restart="never" nodeType="tmRoot"/>
      </p:par>
    </p:tnLst>
  </p:timing>
  <p:hf hdr="0" ftr="0" dt="0"/>
  <p:txStyles>
    <p:titleStyle>
      <a:lvl1pPr algn="l" defTabSz="914400" rtl="0" eaLnBrk="1" latinLnBrk="0" hangingPunct="1">
        <a:spcBef>
          <a:spcPct val="0"/>
        </a:spcBef>
        <a:buNone/>
        <a:defRPr sz="4400" b="1" kern="1200">
          <a:solidFill>
            <a:srgbClr val="9F3A0D"/>
          </a:solidFill>
          <a:latin typeface="+mj-lt"/>
          <a:ea typeface="+mj-ea"/>
          <a:cs typeface="+mj-cs"/>
        </a:defRPr>
      </a:lvl1pPr>
    </p:titleStyle>
    <p:bodyStyle>
      <a:lvl1pPr marL="342900" indent="-342900" algn="l" defTabSz="914400" rtl="0" eaLnBrk="1" latinLnBrk="0" hangingPunct="1">
        <a:spcBef>
          <a:spcPct val="20000"/>
        </a:spcBef>
        <a:buClr>
          <a:srgbClr val="C78E44"/>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1981200"/>
            <a:ext cx="5486400" cy="1676400"/>
          </a:xfrm>
        </p:spPr>
        <p:txBody>
          <a:bodyPr>
            <a:noAutofit/>
          </a:bodyPr>
          <a:lstStyle/>
          <a:p>
            <a:pPr>
              <a:lnSpc>
                <a:spcPts val="6000"/>
              </a:lnSpc>
            </a:pPr>
            <a:r>
              <a:rPr lang="en-US" sz="4000" i="1" dirty="0" smtClean="0"/>
              <a:t>CCSSE</a:t>
            </a:r>
            <a:r>
              <a:rPr lang="en-US" sz="4000" dirty="0" smtClean="0"/>
              <a:t> 2012 Findings for </a:t>
            </a:r>
            <a:r>
              <a:rPr lang="en-US" sz="4000" dirty="0" err="1" smtClean="0"/>
              <a:t>Grossmont</a:t>
            </a:r>
            <a:r>
              <a:rPr lang="en-US" sz="4000" dirty="0" smtClean="0"/>
              <a:t> College</a:t>
            </a:r>
            <a:endParaRPr lang="en-US" sz="4000" dirty="0"/>
          </a:p>
        </p:txBody>
      </p:sp>
    </p:spTree>
    <p:extLst>
      <p:ext uri="{BB962C8B-B14F-4D97-AF65-F5344CB8AC3E}">
        <p14:creationId xmlns="" xmlns:p14="http://schemas.microsoft.com/office/powerpoint/2010/main" val="2528293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College-Sponsored Activities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AA800BDF-7CA0-4F0E-9DB8-2BB12D865371}" type="slidenum">
              <a:rPr lang="en-US" smtClean="0"/>
              <a:pPr/>
              <a:t>10</a:t>
            </a:fld>
            <a:endParaRPr lang="en-US"/>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9" name="Chart 8"/>
          <p:cNvGraphicFramePr/>
          <p:nvPr>
            <p:extLst>
              <p:ext uri="{D42A27DB-BD31-4B8C-83A1-F6EECF244321}">
                <p14:modId xmlns="" xmlns:p14="http://schemas.microsoft.com/office/powerpoint/2010/main" val="2502063825"/>
              </p:ext>
            </p:extLst>
          </p:nvPr>
        </p:nvGraphicFramePr>
        <p:xfrm>
          <a:off x="381000" y="1752600"/>
          <a:ext cx="8305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CCSSE</a:t>
            </a:r>
            <a:r>
              <a:rPr lang="en-US" dirty="0" smtClean="0"/>
              <a:t>  Benchmarks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23490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CCSSE</a:t>
            </a:r>
            <a:r>
              <a:rPr lang="en-US" dirty="0" smtClean="0"/>
              <a:t> Benchmarks for </a:t>
            </a:r>
            <a:br>
              <a:rPr lang="en-US" dirty="0" smtClean="0"/>
            </a:br>
            <a:r>
              <a:rPr lang="en-US" dirty="0" smtClean="0"/>
              <a:t>Effective Educational Practice</a:t>
            </a:r>
            <a:endParaRPr lang="en-US" dirty="0"/>
          </a:p>
        </p:txBody>
      </p:sp>
      <p:sp>
        <p:nvSpPr>
          <p:cNvPr id="3" name="Content Placeholder 2"/>
          <p:cNvSpPr>
            <a:spLocks noGrp="1"/>
          </p:cNvSpPr>
          <p:nvPr>
            <p:ph idx="1"/>
          </p:nvPr>
        </p:nvSpPr>
        <p:spPr>
          <a:xfrm>
            <a:off x="378003" y="1600200"/>
            <a:ext cx="8382000" cy="4495800"/>
          </a:xfrm>
        </p:spPr>
        <p:txBody>
          <a:bodyPr>
            <a:normAutofit/>
          </a:bodyPr>
          <a:lstStyle/>
          <a:p>
            <a:pPr marL="0" indent="0">
              <a:spcAft>
                <a:spcPts val="1200"/>
              </a:spcAft>
              <a:buNone/>
            </a:pPr>
            <a:r>
              <a:rPr lang="en-US" dirty="0"/>
              <a:t>The five </a:t>
            </a:r>
            <a:r>
              <a:rPr lang="en-US" i="1" dirty="0"/>
              <a:t>CCSSE </a:t>
            </a:r>
            <a:r>
              <a:rPr lang="en-US" dirty="0"/>
              <a:t>benchmarks </a:t>
            </a:r>
            <a:r>
              <a:rPr lang="en-US" dirty="0" smtClean="0"/>
              <a:t>are</a:t>
            </a:r>
            <a:endParaRPr lang="en-US" sz="2500" dirty="0"/>
          </a:p>
          <a:p>
            <a:pPr lvl="1">
              <a:lnSpc>
                <a:spcPct val="90000"/>
              </a:lnSpc>
              <a:spcAft>
                <a:spcPts val="1200"/>
              </a:spcAft>
              <a:buFont typeface="Arial" pitchFamily="34" charset="0"/>
              <a:buChar char="•"/>
            </a:pPr>
            <a:r>
              <a:rPr lang="en-US" dirty="0">
                <a:ea typeface="ＭＳ Ｐゴシック" charset="-128"/>
              </a:rPr>
              <a:t>Active and Collaborative Learning</a:t>
            </a:r>
          </a:p>
          <a:p>
            <a:pPr lvl="1">
              <a:lnSpc>
                <a:spcPct val="90000"/>
              </a:lnSpc>
              <a:spcAft>
                <a:spcPts val="1200"/>
              </a:spcAft>
              <a:buFont typeface="Arial" pitchFamily="34" charset="0"/>
              <a:buChar char="•"/>
            </a:pPr>
            <a:r>
              <a:rPr lang="en-US" dirty="0">
                <a:ea typeface="ＭＳ Ｐゴシック" charset="-128"/>
              </a:rPr>
              <a:t>Student Effort</a:t>
            </a:r>
          </a:p>
          <a:p>
            <a:pPr lvl="1">
              <a:lnSpc>
                <a:spcPct val="90000"/>
              </a:lnSpc>
              <a:spcAft>
                <a:spcPts val="1200"/>
              </a:spcAft>
              <a:buFont typeface="Arial" pitchFamily="34" charset="0"/>
              <a:buChar char="•"/>
            </a:pPr>
            <a:r>
              <a:rPr lang="en-US" dirty="0">
                <a:ea typeface="ＭＳ Ｐゴシック" charset="-128"/>
              </a:rPr>
              <a:t>Academic Challenge</a:t>
            </a:r>
          </a:p>
          <a:p>
            <a:pPr lvl="1">
              <a:lnSpc>
                <a:spcPct val="90000"/>
              </a:lnSpc>
              <a:spcAft>
                <a:spcPts val="1200"/>
              </a:spcAft>
              <a:buFont typeface="Arial" pitchFamily="34" charset="0"/>
              <a:buChar char="•"/>
            </a:pPr>
            <a:r>
              <a:rPr lang="en-US" dirty="0">
                <a:ea typeface="ＭＳ Ｐゴシック" charset="-128"/>
              </a:rPr>
              <a:t>Student-Faculty Interaction</a:t>
            </a:r>
          </a:p>
          <a:p>
            <a:pPr lvl="1">
              <a:lnSpc>
                <a:spcPct val="90000"/>
              </a:lnSpc>
              <a:spcAft>
                <a:spcPts val="1200"/>
              </a:spcAft>
              <a:buFont typeface="Arial" pitchFamily="34" charset="0"/>
              <a:buChar char="•"/>
            </a:pPr>
            <a:r>
              <a:rPr lang="en-US" noProof="1">
                <a:ea typeface="ＭＳ Ｐゴシック" charset="-128"/>
              </a:rPr>
              <a:t>Support for Learners</a:t>
            </a:r>
            <a:endParaRPr lang="en-US" dirty="0">
              <a:ea typeface="ＭＳ Ｐゴシック" charset="-128"/>
            </a:endParaRPr>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12</a:t>
            </a:fld>
            <a:endParaRPr lang="en-US"/>
          </a:p>
        </p:txBody>
      </p:sp>
    </p:spTree>
    <p:extLst>
      <p:ext uri="{BB962C8B-B14F-4D97-AF65-F5344CB8AC3E}">
        <p14:creationId xmlns="" xmlns:p14="http://schemas.microsoft.com/office/powerpoint/2010/main" val="1488099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and Collaborative Learning </a:t>
            </a:r>
            <a:endParaRPr lang="en-US" dirty="0"/>
          </a:p>
        </p:txBody>
      </p:sp>
      <p:sp>
        <p:nvSpPr>
          <p:cNvPr id="3" name="Content Placeholder 2"/>
          <p:cNvSpPr>
            <a:spLocks noGrp="1"/>
          </p:cNvSpPr>
          <p:nvPr>
            <p:ph idx="1"/>
          </p:nvPr>
        </p:nvSpPr>
        <p:spPr>
          <a:xfrm>
            <a:off x="378003" y="1600200"/>
            <a:ext cx="8382000" cy="4724400"/>
          </a:xfrm>
        </p:spPr>
        <p:txBody>
          <a:bodyPr>
            <a:normAutofit/>
          </a:bodyPr>
          <a:lstStyle/>
          <a:p>
            <a:pPr>
              <a:spcBef>
                <a:spcPts val="0"/>
              </a:spcBef>
            </a:pPr>
            <a:r>
              <a:rPr lang="en-US" sz="2000" dirty="0" smtClean="0"/>
              <a:t>During the current school year, how often have you: </a:t>
            </a:r>
          </a:p>
          <a:p>
            <a:pPr>
              <a:spcBef>
                <a:spcPts val="0"/>
              </a:spcBef>
              <a:buNone/>
            </a:pPr>
            <a:endParaRPr lang="en-US" sz="2000" dirty="0" smtClean="0"/>
          </a:p>
          <a:p>
            <a:pPr marL="585216" lvl="3" indent="-182880">
              <a:spcBef>
                <a:spcPts val="0"/>
              </a:spcBef>
              <a:buFont typeface="Arial" pitchFamily="34" charset="0"/>
              <a:buChar char="•"/>
            </a:pPr>
            <a:r>
              <a:rPr lang="en-US" dirty="0" smtClean="0"/>
              <a:t>Asked questions in class or contributed to class discussions (59%) </a:t>
            </a:r>
          </a:p>
          <a:p>
            <a:pPr marL="585216" lvl="3" indent="-182880">
              <a:spcBef>
                <a:spcPts val="0"/>
              </a:spcBef>
              <a:buFont typeface="Arial" pitchFamily="34" charset="0"/>
              <a:buChar char="•"/>
            </a:pPr>
            <a:r>
              <a:rPr lang="en-US" dirty="0" smtClean="0"/>
              <a:t>Made a class presentation (28%) </a:t>
            </a:r>
          </a:p>
          <a:p>
            <a:pPr marL="585216" lvl="3" indent="-182880">
              <a:spcBef>
                <a:spcPts val="0"/>
              </a:spcBef>
              <a:buFont typeface="Arial" pitchFamily="34" charset="0"/>
              <a:buChar char="•"/>
            </a:pPr>
            <a:r>
              <a:rPr lang="en-US" dirty="0" smtClean="0"/>
              <a:t>Worked with other students on projects during class (48%) </a:t>
            </a:r>
          </a:p>
          <a:p>
            <a:pPr marL="585216" lvl="3" indent="-182880">
              <a:spcBef>
                <a:spcPts val="0"/>
              </a:spcBef>
              <a:buFont typeface="Arial" pitchFamily="34" charset="0"/>
              <a:buChar char="•"/>
            </a:pPr>
            <a:r>
              <a:rPr lang="en-US" dirty="0" smtClean="0"/>
              <a:t>Worked with classmates outside of class to prepare class assignments (25%) </a:t>
            </a:r>
          </a:p>
          <a:p>
            <a:pPr marL="585216" lvl="3" indent="-182880">
              <a:spcBef>
                <a:spcPts val="0"/>
              </a:spcBef>
              <a:buFont typeface="Arial" pitchFamily="34" charset="0"/>
              <a:buChar char="•"/>
            </a:pPr>
            <a:r>
              <a:rPr lang="en-US" dirty="0" smtClean="0"/>
              <a:t>Tutored or taught other students (paid or voluntary) (8%) </a:t>
            </a:r>
          </a:p>
          <a:p>
            <a:pPr marL="585216" lvl="3" indent="-182880">
              <a:spcBef>
                <a:spcPts val="0"/>
              </a:spcBef>
              <a:buFont typeface="Arial" pitchFamily="34" charset="0"/>
              <a:buChar char="•"/>
            </a:pPr>
            <a:r>
              <a:rPr lang="en-US" dirty="0" smtClean="0"/>
              <a:t>Participated in a community-based project as a part of a regular course (6%) </a:t>
            </a:r>
          </a:p>
          <a:p>
            <a:pPr marL="585216" lvl="3" indent="-182880">
              <a:spcBef>
                <a:spcPts val="0"/>
              </a:spcBef>
              <a:buFont typeface="Arial" pitchFamily="34" charset="0"/>
              <a:buChar char="•"/>
            </a:pPr>
            <a:r>
              <a:rPr lang="en-US" dirty="0" smtClean="0"/>
              <a:t>Discussed ideas from your readings or classes with others outside of class (students, family members, co-workers, etc.) (50%) </a:t>
            </a:r>
          </a:p>
          <a:p>
            <a:pPr lvl="1">
              <a:spcBef>
                <a:spcPts val="0"/>
              </a:spcBef>
              <a:spcAft>
                <a:spcPts val="1800"/>
              </a:spcAft>
            </a:pPr>
            <a:endParaRPr lang="en-US" sz="1800" dirty="0" smtClean="0"/>
          </a:p>
        </p:txBody>
      </p:sp>
      <p:sp>
        <p:nvSpPr>
          <p:cNvPr id="4" name="Slide Number Placeholder 3"/>
          <p:cNvSpPr>
            <a:spLocks noGrp="1"/>
          </p:cNvSpPr>
          <p:nvPr>
            <p:ph type="sldNum" sz="quarter" idx="12"/>
          </p:nvPr>
        </p:nvSpPr>
        <p:spPr/>
        <p:txBody>
          <a:bodyPr/>
          <a:lstStyle/>
          <a:p>
            <a:fld id="{AA800BDF-7CA0-4F0E-9DB8-2BB12D865371}" type="slidenum">
              <a:rPr lang="en-US" smtClean="0"/>
              <a:pPr/>
              <a:t>13</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Effort</a:t>
            </a:r>
            <a:endParaRPr lang="en-US" dirty="0">
              <a:solidFill>
                <a:srgbClr val="FF0000"/>
              </a:solidFill>
            </a:endParaRPr>
          </a:p>
        </p:txBody>
      </p:sp>
      <p:sp>
        <p:nvSpPr>
          <p:cNvPr id="3" name="Content Placeholder 2"/>
          <p:cNvSpPr>
            <a:spLocks noGrp="1"/>
          </p:cNvSpPr>
          <p:nvPr>
            <p:ph idx="1"/>
          </p:nvPr>
        </p:nvSpPr>
        <p:spPr>
          <a:xfrm>
            <a:off x="378003" y="1600200"/>
            <a:ext cx="8382000" cy="4495800"/>
          </a:xfrm>
        </p:spPr>
        <p:txBody>
          <a:bodyPr>
            <a:normAutofit fontScale="92500" lnSpcReduction="20000"/>
          </a:bodyPr>
          <a:lstStyle/>
          <a:p>
            <a:pPr>
              <a:lnSpc>
                <a:spcPct val="120000"/>
              </a:lnSpc>
              <a:spcBef>
                <a:spcPts val="0"/>
              </a:spcBef>
            </a:pPr>
            <a:r>
              <a:rPr lang="en-US" sz="2400" dirty="0" smtClean="0"/>
              <a:t>During the current school year, how often have you: </a:t>
            </a:r>
          </a:p>
          <a:p>
            <a:pPr marL="582930" lvl="2" indent="-182880">
              <a:lnSpc>
                <a:spcPct val="120000"/>
              </a:lnSpc>
              <a:spcBef>
                <a:spcPts val="0"/>
              </a:spcBef>
            </a:pPr>
            <a:r>
              <a:rPr lang="en-US" sz="1800" dirty="0" smtClean="0"/>
              <a:t>Prepared two or more drafts of a paper or assignment before turning it in (48%) </a:t>
            </a:r>
          </a:p>
          <a:p>
            <a:pPr marL="582930" lvl="2" indent="-182880">
              <a:lnSpc>
                <a:spcPct val="120000"/>
              </a:lnSpc>
              <a:spcBef>
                <a:spcPts val="0"/>
              </a:spcBef>
            </a:pPr>
            <a:r>
              <a:rPr lang="en-US" sz="1800" dirty="0" smtClean="0"/>
              <a:t>Worked on a paper or project that required integrating ideas or information from various sources (60%) </a:t>
            </a:r>
          </a:p>
          <a:p>
            <a:pPr marL="582930" lvl="2" indent="-182880">
              <a:lnSpc>
                <a:spcPct val="120000"/>
              </a:lnSpc>
              <a:spcBef>
                <a:spcPts val="0"/>
              </a:spcBef>
            </a:pPr>
            <a:r>
              <a:rPr lang="en-US" sz="1800" dirty="0" smtClean="0"/>
              <a:t>Skipped class (6%)</a:t>
            </a:r>
          </a:p>
          <a:p>
            <a:pPr marL="582930" lvl="2" indent="-182880">
              <a:lnSpc>
                <a:spcPct val="120000"/>
              </a:lnSpc>
              <a:spcBef>
                <a:spcPts val="0"/>
              </a:spcBef>
            </a:pPr>
            <a:r>
              <a:rPr lang="en-US" sz="1800" dirty="0" smtClean="0"/>
              <a:t>Come to class without completing readings or assignments  (16%) </a:t>
            </a:r>
          </a:p>
          <a:p>
            <a:pPr marL="582930" lvl="2" indent="-182880">
              <a:lnSpc>
                <a:spcPct val="120000"/>
              </a:lnSpc>
              <a:spcBef>
                <a:spcPts val="0"/>
              </a:spcBef>
            </a:pPr>
            <a:r>
              <a:rPr lang="en-US" sz="1800" dirty="0" smtClean="0"/>
              <a:t>Used peer or other tutoring services (10%) </a:t>
            </a:r>
          </a:p>
          <a:p>
            <a:pPr marL="582930" lvl="2" indent="-182880">
              <a:lnSpc>
                <a:spcPct val="120000"/>
              </a:lnSpc>
              <a:spcBef>
                <a:spcPts val="0"/>
              </a:spcBef>
            </a:pPr>
            <a:r>
              <a:rPr lang="en-US" sz="1800" dirty="0" smtClean="0"/>
              <a:t>Used skill labs (11%) </a:t>
            </a:r>
          </a:p>
          <a:p>
            <a:pPr marL="582930" lvl="2" indent="-182880">
              <a:lnSpc>
                <a:spcPct val="120000"/>
              </a:lnSpc>
              <a:spcBef>
                <a:spcPts val="0"/>
              </a:spcBef>
              <a:spcAft>
                <a:spcPts val="1200"/>
              </a:spcAft>
            </a:pPr>
            <a:r>
              <a:rPr lang="en-US" sz="1800" dirty="0" smtClean="0"/>
              <a:t>Used a computer lab (23%) </a:t>
            </a:r>
          </a:p>
          <a:p>
            <a:pPr>
              <a:lnSpc>
                <a:spcPct val="120000"/>
              </a:lnSpc>
              <a:spcBef>
                <a:spcPts val="0"/>
              </a:spcBef>
            </a:pPr>
            <a:r>
              <a:rPr lang="en-US" sz="2400" dirty="0" smtClean="0"/>
              <a:t>During the current school year: </a:t>
            </a:r>
          </a:p>
          <a:p>
            <a:pPr marL="582930" lvl="2" indent="-182880">
              <a:lnSpc>
                <a:spcPct val="120000"/>
              </a:lnSpc>
              <a:spcBef>
                <a:spcPts val="0"/>
              </a:spcBef>
            </a:pPr>
            <a:r>
              <a:rPr lang="en-US" sz="1800" dirty="0" smtClean="0"/>
              <a:t>How many books did you read on your own (not assigned) for personal enjoyment or academic enrichment (26% said none) </a:t>
            </a:r>
          </a:p>
          <a:p>
            <a:pPr marL="582930" lvl="2" indent="-182880">
              <a:lnSpc>
                <a:spcPct val="120000"/>
              </a:lnSpc>
              <a:spcBef>
                <a:spcPts val="0"/>
              </a:spcBef>
            </a:pPr>
            <a:r>
              <a:rPr lang="en-US" sz="1800" dirty="0" smtClean="0"/>
              <a:t>How many hours did you spend in a typical week preparing for class (studying, reading, writing, rehearsing, or other activities related to your program) (45% said 5 hours or less) </a:t>
            </a:r>
          </a:p>
          <a:p>
            <a:pPr>
              <a:spcBef>
                <a:spcPts val="0"/>
              </a:spcBef>
              <a:spcAft>
                <a:spcPts val="1800"/>
              </a:spcAft>
            </a:pPr>
            <a:endParaRPr lang="en-US" sz="1600" i="1" dirty="0" smtClean="0"/>
          </a:p>
          <a:p>
            <a:pPr>
              <a:buNone/>
            </a:pP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14</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Academic Challenge</a:t>
            </a:r>
            <a:endParaRPr lang="en-US" dirty="0">
              <a:solidFill>
                <a:srgbClr val="FF0000"/>
              </a:solidFill>
            </a:endParaRPr>
          </a:p>
        </p:txBody>
      </p:sp>
      <p:sp>
        <p:nvSpPr>
          <p:cNvPr id="3" name="Content Placeholder 2"/>
          <p:cNvSpPr>
            <a:spLocks noGrp="1"/>
          </p:cNvSpPr>
          <p:nvPr>
            <p:ph idx="1"/>
          </p:nvPr>
        </p:nvSpPr>
        <p:spPr>
          <a:xfrm>
            <a:off x="378002" y="1600200"/>
            <a:ext cx="8461198" cy="4724400"/>
          </a:xfrm>
        </p:spPr>
        <p:txBody>
          <a:bodyPr>
            <a:normAutofit fontScale="92500" lnSpcReduction="20000"/>
          </a:bodyPr>
          <a:lstStyle/>
          <a:p>
            <a:pPr>
              <a:lnSpc>
                <a:spcPct val="120000"/>
              </a:lnSpc>
              <a:spcBef>
                <a:spcPts val="0"/>
              </a:spcBef>
            </a:pPr>
            <a:r>
              <a:rPr lang="en-US" sz="1900" dirty="0" smtClean="0"/>
              <a:t>During the current school year, how often have you: </a:t>
            </a:r>
          </a:p>
          <a:p>
            <a:pPr marL="582930" lvl="2" indent="-182880">
              <a:lnSpc>
                <a:spcPct val="120000"/>
              </a:lnSpc>
              <a:spcBef>
                <a:spcPts val="0"/>
              </a:spcBef>
              <a:spcAft>
                <a:spcPts val="600"/>
              </a:spcAft>
            </a:pPr>
            <a:r>
              <a:rPr lang="en-US" sz="1600" dirty="0" smtClean="0"/>
              <a:t>Worked harder than you thought you could to meet an instructor’s standards or expectations (51%) </a:t>
            </a:r>
          </a:p>
          <a:p>
            <a:pPr>
              <a:lnSpc>
                <a:spcPct val="120000"/>
              </a:lnSpc>
              <a:spcBef>
                <a:spcPts val="0"/>
              </a:spcBef>
            </a:pPr>
            <a:r>
              <a:rPr lang="en-US" sz="1900" dirty="0" smtClean="0"/>
              <a:t>How much does your coursework at this college emphasize: Percentage chose Quite a bit or Very Much</a:t>
            </a:r>
          </a:p>
          <a:p>
            <a:pPr marL="582930" lvl="2" indent="-182880">
              <a:lnSpc>
                <a:spcPct val="120000"/>
              </a:lnSpc>
              <a:spcBef>
                <a:spcPts val="0"/>
              </a:spcBef>
            </a:pPr>
            <a:r>
              <a:rPr lang="en-US" sz="1500" dirty="0" smtClean="0"/>
              <a:t>Analyzing the basic elements of an idea, experience, or theory (70%) </a:t>
            </a:r>
          </a:p>
          <a:p>
            <a:pPr marL="582930" lvl="2" indent="-182880">
              <a:lnSpc>
                <a:spcPct val="120000"/>
              </a:lnSpc>
              <a:spcBef>
                <a:spcPts val="0"/>
              </a:spcBef>
            </a:pPr>
            <a:r>
              <a:rPr lang="en-US" sz="1500" dirty="0" smtClean="0"/>
              <a:t>Worked with classmates outside of class to prepare class assignments (25%)</a:t>
            </a:r>
          </a:p>
          <a:p>
            <a:pPr marL="582930" lvl="2" indent="-182880">
              <a:lnSpc>
                <a:spcPct val="120000"/>
              </a:lnSpc>
              <a:spcBef>
                <a:spcPts val="0"/>
              </a:spcBef>
            </a:pPr>
            <a:r>
              <a:rPr lang="en-US" sz="1500" dirty="0" smtClean="0"/>
              <a:t>Memorizing facts, ideas, or methods from your courses and readings so you can repeat them in pretty much the same form (68%)</a:t>
            </a:r>
          </a:p>
          <a:p>
            <a:pPr marL="582930" lvl="2" indent="-182880">
              <a:lnSpc>
                <a:spcPct val="120000"/>
              </a:lnSpc>
              <a:spcBef>
                <a:spcPts val="0"/>
              </a:spcBef>
            </a:pPr>
            <a:r>
              <a:rPr lang="en-US" sz="1500" dirty="0" smtClean="0"/>
              <a:t>Synthesizing and organizing ideas, information, or experiences in new ways (61%) </a:t>
            </a:r>
          </a:p>
          <a:p>
            <a:pPr marL="582930" lvl="2" indent="-182880">
              <a:lnSpc>
                <a:spcPct val="120000"/>
              </a:lnSpc>
              <a:spcBef>
                <a:spcPts val="0"/>
              </a:spcBef>
            </a:pPr>
            <a:r>
              <a:rPr lang="en-US" sz="1500" dirty="0" smtClean="0"/>
              <a:t>Making judgments about the value or soundness of information, arguments, or methods (56%) </a:t>
            </a:r>
          </a:p>
          <a:p>
            <a:pPr marL="582930" lvl="2" indent="-182880">
              <a:lnSpc>
                <a:spcPct val="120000"/>
              </a:lnSpc>
              <a:spcBef>
                <a:spcPts val="0"/>
              </a:spcBef>
            </a:pPr>
            <a:r>
              <a:rPr lang="en-US" sz="1500" dirty="0" smtClean="0"/>
              <a:t>Applying theories or concepts to practical problems or in new situations (60%) </a:t>
            </a:r>
          </a:p>
          <a:p>
            <a:pPr marL="582930" lvl="2" indent="-182880">
              <a:lnSpc>
                <a:spcPct val="120000"/>
              </a:lnSpc>
              <a:spcBef>
                <a:spcPts val="0"/>
              </a:spcBef>
              <a:spcAft>
                <a:spcPts val="600"/>
              </a:spcAft>
            </a:pPr>
            <a:r>
              <a:rPr lang="en-US" sz="1500" dirty="0" smtClean="0"/>
              <a:t>Using information you have read or heard to perform a new skill (60%) </a:t>
            </a:r>
          </a:p>
          <a:p>
            <a:pPr>
              <a:lnSpc>
                <a:spcPct val="120000"/>
              </a:lnSpc>
              <a:spcBef>
                <a:spcPts val="0"/>
              </a:spcBef>
            </a:pPr>
            <a:r>
              <a:rPr lang="en-US" sz="1900" dirty="0" smtClean="0"/>
              <a:t>During the current school year: </a:t>
            </a:r>
          </a:p>
          <a:p>
            <a:pPr marL="582930" lvl="2" indent="-182880">
              <a:lnSpc>
                <a:spcPct val="120000"/>
              </a:lnSpc>
              <a:spcBef>
                <a:spcPts val="0"/>
              </a:spcBef>
            </a:pPr>
            <a:r>
              <a:rPr lang="en-US" sz="1500" dirty="0" smtClean="0"/>
              <a:t>How many papers or reports of any length did you write (68% said  10 or less pages) </a:t>
            </a:r>
          </a:p>
          <a:p>
            <a:pPr>
              <a:lnSpc>
                <a:spcPct val="120000"/>
              </a:lnSpc>
              <a:spcBef>
                <a:spcPts val="0"/>
              </a:spcBef>
            </a:pPr>
            <a:r>
              <a:rPr lang="en-US" sz="1900" dirty="0" smtClean="0"/>
              <a:t>How much does this college emphasize: </a:t>
            </a:r>
          </a:p>
          <a:p>
            <a:pPr marL="582930" lvl="2" indent="-182880">
              <a:lnSpc>
                <a:spcPct val="120000"/>
              </a:lnSpc>
              <a:spcBef>
                <a:spcPts val="0"/>
              </a:spcBef>
            </a:pPr>
            <a:r>
              <a:rPr lang="en-US" sz="1500" dirty="0" smtClean="0"/>
              <a:t>Encouraging you to spend significant amounts of time studying (52% said quite a bit  or very much) </a:t>
            </a:r>
          </a:p>
          <a:p>
            <a:pPr marL="0" indent="0">
              <a:spcBef>
                <a:spcPts val="0"/>
              </a:spcBef>
              <a:spcAft>
                <a:spcPts val="1800"/>
              </a:spcAft>
              <a:buNone/>
            </a:pPr>
            <a:endParaRPr lang="en-US" sz="2200" i="1" dirty="0" smtClean="0">
              <a:solidFill>
                <a:srgbClr val="9F3A0D"/>
              </a:solidFill>
            </a:endParaRPr>
          </a:p>
        </p:txBody>
      </p:sp>
      <p:sp>
        <p:nvSpPr>
          <p:cNvPr id="4" name="Slide Number Placeholder 3"/>
          <p:cNvSpPr>
            <a:spLocks noGrp="1"/>
          </p:cNvSpPr>
          <p:nvPr>
            <p:ph type="sldNum" sz="quarter" idx="12"/>
          </p:nvPr>
        </p:nvSpPr>
        <p:spPr/>
        <p:txBody>
          <a:bodyPr/>
          <a:lstStyle/>
          <a:p>
            <a:fld id="{AA800BDF-7CA0-4F0E-9DB8-2BB12D865371}" type="slidenum">
              <a:rPr lang="en-US" smtClean="0"/>
              <a:pPr/>
              <a:t>15</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Student-Faculty Interaction</a:t>
            </a:r>
            <a:endParaRPr lang="en-US" dirty="0"/>
          </a:p>
        </p:txBody>
      </p:sp>
      <p:sp>
        <p:nvSpPr>
          <p:cNvPr id="3" name="Content Placeholder 2"/>
          <p:cNvSpPr>
            <a:spLocks noGrp="1"/>
          </p:cNvSpPr>
          <p:nvPr>
            <p:ph idx="1"/>
          </p:nvPr>
        </p:nvSpPr>
        <p:spPr>
          <a:xfrm>
            <a:off x="378003" y="1600200"/>
            <a:ext cx="8382000" cy="3505200"/>
          </a:xfrm>
        </p:spPr>
        <p:txBody>
          <a:bodyPr>
            <a:normAutofit/>
          </a:bodyPr>
          <a:lstStyle/>
          <a:p>
            <a:pPr>
              <a:lnSpc>
                <a:spcPct val="110000"/>
              </a:lnSpc>
              <a:spcBef>
                <a:spcPts val="0"/>
              </a:spcBef>
            </a:pPr>
            <a:endParaRPr lang="en-US" sz="2000" dirty="0" smtClean="0"/>
          </a:p>
          <a:p>
            <a:pPr>
              <a:lnSpc>
                <a:spcPct val="110000"/>
              </a:lnSpc>
              <a:spcBef>
                <a:spcPts val="0"/>
              </a:spcBef>
            </a:pPr>
            <a:r>
              <a:rPr lang="en-US" sz="2000" dirty="0" smtClean="0"/>
              <a:t>During the current school year, how often have you: </a:t>
            </a:r>
          </a:p>
          <a:p>
            <a:pPr marL="582930" lvl="2" indent="-182880">
              <a:lnSpc>
                <a:spcPct val="110000"/>
              </a:lnSpc>
              <a:spcBef>
                <a:spcPts val="0"/>
              </a:spcBef>
            </a:pPr>
            <a:r>
              <a:rPr lang="en-US" sz="1500" dirty="0" smtClean="0"/>
              <a:t>Used e-mail to communicate with an instructor (56%) </a:t>
            </a:r>
          </a:p>
          <a:p>
            <a:pPr marL="582930" lvl="2" indent="-182880">
              <a:lnSpc>
                <a:spcPct val="110000"/>
              </a:lnSpc>
              <a:spcBef>
                <a:spcPts val="0"/>
              </a:spcBef>
            </a:pPr>
            <a:r>
              <a:rPr lang="en-US" sz="1500" dirty="0" smtClean="0"/>
              <a:t>Discussed grades or assignments with an instructor (44%) </a:t>
            </a:r>
          </a:p>
          <a:p>
            <a:pPr marL="582930" lvl="2" indent="-182880">
              <a:lnSpc>
                <a:spcPct val="110000"/>
              </a:lnSpc>
              <a:spcBef>
                <a:spcPts val="0"/>
              </a:spcBef>
            </a:pPr>
            <a:r>
              <a:rPr lang="en-US" sz="1500" dirty="0" smtClean="0"/>
              <a:t>Talked about career plans with an instructor or advisor (20%) </a:t>
            </a:r>
          </a:p>
          <a:p>
            <a:pPr marL="582930" lvl="2" indent="-182880">
              <a:lnSpc>
                <a:spcPct val="110000"/>
              </a:lnSpc>
              <a:spcBef>
                <a:spcPts val="0"/>
              </a:spcBef>
            </a:pPr>
            <a:r>
              <a:rPr lang="en-US" sz="1500" dirty="0" smtClean="0"/>
              <a:t>Discussed ideas from your readings or classes with instructors outside of class (16%) </a:t>
            </a:r>
          </a:p>
          <a:p>
            <a:pPr marL="582930" lvl="2" indent="-182880">
              <a:lnSpc>
                <a:spcPct val="110000"/>
              </a:lnSpc>
              <a:spcBef>
                <a:spcPts val="0"/>
              </a:spcBef>
            </a:pPr>
            <a:r>
              <a:rPr lang="en-US" sz="1500" dirty="0" smtClean="0"/>
              <a:t>Received prompt feedback (written or oral) from instructors on your performance (21% very often) </a:t>
            </a:r>
          </a:p>
          <a:p>
            <a:pPr>
              <a:spcAft>
                <a:spcPts val="1200"/>
              </a:spcAft>
              <a:buNone/>
            </a:pPr>
            <a:endParaRPr lang="en-US" i="1" dirty="0" smtClean="0"/>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16</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extLst>
      <p:ext uri="{BB962C8B-B14F-4D97-AF65-F5344CB8AC3E}">
        <p14:creationId xmlns="" xmlns:p14="http://schemas.microsoft.com/office/powerpoint/2010/main" val="1137201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 for Learners</a:t>
            </a:r>
            <a:endParaRPr lang="en-US" dirty="0"/>
          </a:p>
        </p:txBody>
      </p:sp>
      <p:sp>
        <p:nvSpPr>
          <p:cNvPr id="3" name="Content Placeholder 2"/>
          <p:cNvSpPr>
            <a:spLocks noGrp="1"/>
          </p:cNvSpPr>
          <p:nvPr>
            <p:ph idx="1"/>
          </p:nvPr>
        </p:nvSpPr>
        <p:spPr/>
        <p:txBody>
          <a:bodyPr>
            <a:normAutofit/>
          </a:bodyPr>
          <a:lstStyle/>
          <a:p>
            <a:pPr>
              <a:lnSpc>
                <a:spcPct val="110000"/>
              </a:lnSpc>
              <a:spcBef>
                <a:spcPts val="0"/>
              </a:spcBef>
            </a:pPr>
            <a:r>
              <a:rPr lang="en-US" sz="2000" smtClean="0"/>
              <a:t>How </a:t>
            </a:r>
            <a:r>
              <a:rPr lang="en-US" sz="2000" dirty="0" smtClean="0"/>
              <a:t>much does this college emphasize: </a:t>
            </a:r>
          </a:p>
          <a:p>
            <a:pPr marL="582930" lvl="2" indent="-182880">
              <a:lnSpc>
                <a:spcPct val="110000"/>
              </a:lnSpc>
              <a:spcBef>
                <a:spcPts val="0"/>
              </a:spcBef>
            </a:pPr>
            <a:r>
              <a:rPr lang="en-US" sz="1500" dirty="0" smtClean="0"/>
              <a:t>Providing the support you need to help you succeed at this college (69%) </a:t>
            </a:r>
          </a:p>
          <a:p>
            <a:pPr marL="582930" lvl="1" indent="-182880">
              <a:lnSpc>
                <a:spcPct val="110000"/>
              </a:lnSpc>
              <a:spcBef>
                <a:spcPts val="0"/>
              </a:spcBef>
              <a:buFont typeface="Arial" pitchFamily="34" charset="0"/>
              <a:buChar char="•"/>
            </a:pPr>
            <a:r>
              <a:rPr lang="en-US" sz="1500" dirty="0" smtClean="0"/>
              <a:t>Encouraging contact among students from different economic, social, and racial or ethnic backgrounds (51%) </a:t>
            </a:r>
          </a:p>
          <a:p>
            <a:pPr marL="582930" lvl="1" indent="-182880">
              <a:lnSpc>
                <a:spcPct val="110000"/>
              </a:lnSpc>
              <a:spcBef>
                <a:spcPts val="0"/>
              </a:spcBef>
              <a:buFont typeface="Arial" pitchFamily="34" charset="0"/>
              <a:buChar char="•"/>
            </a:pPr>
            <a:r>
              <a:rPr lang="en-US" sz="1500" dirty="0" smtClean="0"/>
              <a:t>Helping you cope with your nonacademic responsibilities (work, family, etc.) (23%) </a:t>
            </a:r>
          </a:p>
          <a:p>
            <a:pPr marL="582930" lvl="1" indent="-182880">
              <a:lnSpc>
                <a:spcPct val="110000"/>
              </a:lnSpc>
              <a:spcBef>
                <a:spcPts val="0"/>
              </a:spcBef>
              <a:buFont typeface="Arial" pitchFamily="34" charset="0"/>
              <a:buChar char="•"/>
            </a:pPr>
            <a:r>
              <a:rPr lang="en-US" sz="1500" dirty="0" smtClean="0"/>
              <a:t>Providing the support you need to thrive socially (33%) </a:t>
            </a:r>
          </a:p>
          <a:p>
            <a:pPr marL="582930" lvl="1" indent="-182880">
              <a:lnSpc>
                <a:spcPct val="110000"/>
              </a:lnSpc>
              <a:spcBef>
                <a:spcPts val="0"/>
              </a:spcBef>
              <a:spcAft>
                <a:spcPts val="600"/>
              </a:spcAft>
              <a:buFont typeface="Arial" pitchFamily="34" charset="0"/>
              <a:buChar char="•"/>
            </a:pPr>
            <a:r>
              <a:rPr lang="en-US" sz="1500" dirty="0" smtClean="0"/>
              <a:t>Providing the financial support you need to afford your education (39%) </a:t>
            </a:r>
          </a:p>
          <a:p>
            <a:pPr>
              <a:lnSpc>
                <a:spcPct val="110000"/>
              </a:lnSpc>
              <a:spcBef>
                <a:spcPts val="0"/>
              </a:spcBef>
            </a:pPr>
            <a:r>
              <a:rPr lang="en-US" sz="2000" dirty="0" smtClean="0"/>
              <a:t>During the current school year, how often have you: </a:t>
            </a:r>
          </a:p>
          <a:p>
            <a:pPr marL="582930" lvl="1" indent="-182880">
              <a:lnSpc>
                <a:spcPct val="110000"/>
              </a:lnSpc>
              <a:spcBef>
                <a:spcPts val="0"/>
              </a:spcBef>
              <a:buFont typeface="Arial" pitchFamily="34" charset="0"/>
              <a:buChar char="•"/>
            </a:pPr>
            <a:r>
              <a:rPr lang="en-US" sz="1500" dirty="0" smtClean="0"/>
              <a:t>Used academic advising/planning services (47%) </a:t>
            </a:r>
          </a:p>
          <a:p>
            <a:pPr marL="582930" lvl="1" indent="-182880">
              <a:lnSpc>
                <a:spcPct val="110000"/>
              </a:lnSpc>
              <a:spcBef>
                <a:spcPts val="0"/>
              </a:spcBef>
              <a:buFont typeface="Arial" pitchFamily="34" charset="0"/>
              <a:buChar char="•"/>
            </a:pPr>
            <a:r>
              <a:rPr lang="en-US" sz="1500" dirty="0" smtClean="0"/>
              <a:t>Used career counseling services (29%) </a:t>
            </a:r>
          </a:p>
          <a:p>
            <a:pPr>
              <a:spcAft>
                <a:spcPts val="1200"/>
              </a:spcAft>
              <a:buNone/>
            </a:pPr>
            <a:endParaRPr lang="en-US" i="1" dirty="0" smtClean="0"/>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17</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extLst>
      <p:ext uri="{BB962C8B-B14F-4D97-AF65-F5344CB8AC3E}">
        <p14:creationId xmlns="" xmlns:p14="http://schemas.microsoft.com/office/powerpoint/2010/main" val="1137201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 xmlns:p14="http://schemas.microsoft.com/office/powerpoint/2010/main" val="1722792200"/>
              </p:ext>
            </p:extLst>
          </p:nvPr>
        </p:nvGraphicFramePr>
        <p:xfrm>
          <a:off x="533400" y="2286000"/>
          <a:ext cx="8153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i="1" dirty="0" smtClean="0"/>
              <a:t>CCSSE</a:t>
            </a:r>
            <a:r>
              <a:rPr lang="en-US" dirty="0" smtClean="0"/>
              <a:t> Benchmarks for </a:t>
            </a:r>
            <a:br>
              <a:rPr lang="en-US" dirty="0" smtClean="0"/>
            </a:br>
            <a:r>
              <a:rPr lang="en-US" dirty="0" smtClean="0"/>
              <a:t>Effective Educational Practice</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18</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
        <p:nvSpPr>
          <p:cNvPr id="6" name="TextBox 5"/>
          <p:cNvSpPr txBox="1"/>
          <p:nvPr/>
        </p:nvSpPr>
        <p:spPr>
          <a:xfrm>
            <a:off x="304800" y="1752600"/>
            <a:ext cx="8534400" cy="461665"/>
          </a:xfrm>
          <a:prstGeom prst="rect">
            <a:avLst/>
          </a:prstGeom>
          <a:noFill/>
        </p:spPr>
        <p:txBody>
          <a:bodyPr wrap="square" rtlCol="0">
            <a:spAutoFit/>
          </a:bodyPr>
          <a:lstStyle/>
          <a:p>
            <a:pPr algn="ctr"/>
            <a:r>
              <a:rPr lang="en-US" sz="2400" b="1" i="1" dirty="0" smtClean="0">
                <a:solidFill>
                  <a:srgbClr val="00427A"/>
                </a:solidFill>
              </a:rPr>
              <a:t>CCSSE</a:t>
            </a:r>
            <a:r>
              <a:rPr lang="en-US" sz="2400" b="1" dirty="0" smtClean="0">
                <a:solidFill>
                  <a:srgbClr val="00427A"/>
                </a:solidFill>
              </a:rPr>
              <a:t> Benchmark Scores for </a:t>
            </a:r>
            <a:r>
              <a:rPr lang="en-US" sz="2400" b="1" dirty="0" err="1" smtClean="0">
                <a:solidFill>
                  <a:srgbClr val="00427A"/>
                </a:solidFill>
              </a:rPr>
              <a:t>Grossmont</a:t>
            </a:r>
            <a:r>
              <a:rPr lang="en-US" sz="2400" b="1" dirty="0" smtClean="0">
                <a:solidFill>
                  <a:srgbClr val="00427A"/>
                </a:solidFill>
              </a:rPr>
              <a:t> College</a:t>
            </a:r>
          </a:p>
        </p:txBody>
      </p:sp>
    </p:spTree>
    <p:extLst>
      <p:ext uri="{BB962C8B-B14F-4D97-AF65-F5344CB8AC3E}">
        <p14:creationId xmlns="" xmlns:p14="http://schemas.microsoft.com/office/powerpoint/2010/main" val="1093484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 xmlns:p14="http://schemas.microsoft.com/office/powerpoint/2010/main" val="1278430526"/>
              </p:ext>
            </p:extLst>
          </p:nvPr>
        </p:nvGraphicFramePr>
        <p:xfrm>
          <a:off x="533400" y="2514600"/>
          <a:ext cx="8153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i="1" dirty="0" smtClean="0"/>
              <a:t>CCSSE</a:t>
            </a:r>
            <a:r>
              <a:rPr lang="en-US" dirty="0" smtClean="0"/>
              <a:t> Benchmarks for </a:t>
            </a:r>
            <a:br>
              <a:rPr lang="en-US" dirty="0" smtClean="0"/>
            </a:br>
            <a:r>
              <a:rPr lang="en-US" dirty="0" smtClean="0"/>
              <a:t>Effective Educational Practice</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19</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
        <p:nvSpPr>
          <p:cNvPr id="6" name="TextBox 5"/>
          <p:cNvSpPr txBox="1"/>
          <p:nvPr/>
        </p:nvSpPr>
        <p:spPr>
          <a:xfrm>
            <a:off x="304800" y="1600200"/>
            <a:ext cx="8534400" cy="830997"/>
          </a:xfrm>
          <a:prstGeom prst="rect">
            <a:avLst/>
          </a:prstGeom>
          <a:noFill/>
        </p:spPr>
        <p:txBody>
          <a:bodyPr wrap="square" rtlCol="0">
            <a:spAutoFit/>
          </a:bodyPr>
          <a:lstStyle/>
          <a:p>
            <a:pPr algn="ctr"/>
            <a:r>
              <a:rPr lang="en-US" sz="2400" b="1" i="1" dirty="0" smtClean="0">
                <a:solidFill>
                  <a:srgbClr val="00427A"/>
                </a:solidFill>
              </a:rPr>
              <a:t>CCSSE</a:t>
            </a:r>
            <a:r>
              <a:rPr lang="en-US" sz="2400" b="1" dirty="0" smtClean="0">
                <a:solidFill>
                  <a:srgbClr val="00427A"/>
                </a:solidFill>
              </a:rPr>
              <a:t> Benchmark Scores for </a:t>
            </a:r>
            <a:r>
              <a:rPr lang="en-US" sz="2400" b="1" dirty="0" err="1" smtClean="0">
                <a:solidFill>
                  <a:srgbClr val="00427A"/>
                </a:solidFill>
              </a:rPr>
              <a:t>Grossmont</a:t>
            </a:r>
            <a:r>
              <a:rPr lang="en-US" sz="2400" b="1" dirty="0" smtClean="0">
                <a:solidFill>
                  <a:srgbClr val="00427A"/>
                </a:solidFill>
              </a:rPr>
              <a:t> College</a:t>
            </a:r>
          </a:p>
          <a:p>
            <a:pPr algn="ctr"/>
            <a:r>
              <a:rPr lang="en-US" sz="2400" b="1" dirty="0" smtClean="0">
                <a:solidFill>
                  <a:srgbClr val="00427A"/>
                </a:solidFill>
              </a:rPr>
              <a:t>compared to Comparison Groups</a:t>
            </a:r>
            <a:endParaRPr lang="en-US" sz="2400" b="1" dirty="0">
              <a:solidFill>
                <a:srgbClr val="00427A"/>
              </a:solidFill>
            </a:endParaRPr>
          </a:p>
        </p:txBody>
      </p:sp>
    </p:spTree>
    <p:extLst>
      <p:ext uri="{BB962C8B-B14F-4D97-AF65-F5344CB8AC3E}">
        <p14:creationId xmlns="" xmlns:p14="http://schemas.microsoft.com/office/powerpoint/2010/main" val="453019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What is Student Engagement?</a:t>
            </a:r>
            <a:endParaRPr lang="en-US" dirty="0"/>
          </a:p>
        </p:txBody>
      </p:sp>
      <p:sp>
        <p:nvSpPr>
          <p:cNvPr id="3" name="Content Placeholder 2"/>
          <p:cNvSpPr>
            <a:spLocks noGrp="1"/>
          </p:cNvSpPr>
          <p:nvPr>
            <p:ph idx="1"/>
          </p:nvPr>
        </p:nvSpPr>
        <p:spPr>
          <a:xfrm>
            <a:off x="378003" y="1828800"/>
            <a:ext cx="8382000" cy="4191000"/>
          </a:xfrm>
        </p:spPr>
        <p:txBody>
          <a:bodyPr/>
          <a:lstStyle/>
          <a:p>
            <a:pPr marL="0" indent="0">
              <a:buNone/>
            </a:pPr>
            <a:r>
              <a:rPr lang="en-US" sz="3400" dirty="0" smtClean="0">
                <a:ea typeface="ＭＳ Ｐゴシック" pitchFamily="34" charset="-128"/>
              </a:rPr>
              <a:t>…the amount of time and energy students invest in meaningful educational practices</a:t>
            </a:r>
          </a:p>
          <a:p>
            <a:pPr marL="0" indent="0"/>
            <a:endParaRPr lang="en-US" sz="3400" dirty="0" smtClean="0">
              <a:ea typeface="ＭＳ Ｐゴシック" pitchFamily="34" charset="-128"/>
            </a:endParaRPr>
          </a:p>
          <a:p>
            <a:pPr marL="0" indent="0">
              <a:buNone/>
            </a:pPr>
            <a:r>
              <a:rPr lang="en-US" sz="3400" dirty="0" smtClean="0">
                <a:ea typeface="ＭＳ Ｐゴシック" pitchFamily="34" charset="-128"/>
              </a:rPr>
              <a:t>…the institutional practices and student behaviors that are highly correlated with student learning and retention</a:t>
            </a:r>
          </a:p>
          <a:p>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College Students and Stories</a:t>
            </a:r>
            <a:endParaRPr lang="en-US" dirty="0"/>
          </a:p>
        </p:txBody>
      </p:sp>
    </p:spTree>
    <p:extLst>
      <p:ext uri="{BB962C8B-B14F-4D97-AF65-F5344CB8AC3E}">
        <p14:creationId xmlns="" xmlns:p14="http://schemas.microsoft.com/office/powerpoint/2010/main" val="2142777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Aspirations</a:t>
            </a:r>
            <a:endParaRPr lang="en-US" dirty="0"/>
          </a:p>
        </p:txBody>
      </p:sp>
      <p:sp>
        <p:nvSpPr>
          <p:cNvPr id="3" name="Content Placeholder 2"/>
          <p:cNvSpPr>
            <a:spLocks noGrp="1"/>
          </p:cNvSpPr>
          <p:nvPr>
            <p:ph idx="1"/>
          </p:nvPr>
        </p:nvSpPr>
        <p:spPr>
          <a:xfrm>
            <a:off x="457201" y="1600200"/>
            <a:ext cx="8229600" cy="762000"/>
          </a:xfrm>
        </p:spPr>
        <p:txBody>
          <a:bodyPr>
            <a:noAutofit/>
          </a:bodyPr>
          <a:lstStyle/>
          <a:p>
            <a:pPr marL="0" indent="0" algn="ctr">
              <a:buNone/>
            </a:pPr>
            <a:r>
              <a:rPr lang="en-US" sz="2000" b="1" dirty="0" smtClean="0"/>
              <a:t>Students’ Goals</a:t>
            </a:r>
          </a:p>
          <a:p>
            <a:pPr marL="0" indent="0">
              <a:buNone/>
            </a:pPr>
            <a:r>
              <a:rPr lang="en-US" sz="1800" dirty="0" smtClean="0"/>
              <a:t>Indicate which of the following are your reasons/goals for attending this college.</a:t>
            </a:r>
          </a:p>
        </p:txBody>
      </p:sp>
      <p:sp>
        <p:nvSpPr>
          <p:cNvPr id="4" name="Slide Number Placeholder 3"/>
          <p:cNvSpPr>
            <a:spLocks noGrp="1"/>
          </p:cNvSpPr>
          <p:nvPr>
            <p:ph type="sldNum" sz="quarter" idx="12"/>
          </p:nvPr>
        </p:nvSpPr>
        <p:spPr/>
        <p:txBody>
          <a:bodyPr/>
          <a:lstStyle/>
          <a:p>
            <a:fld id="{AA800BDF-7CA0-4F0E-9DB8-2BB12D865371}" type="slidenum">
              <a:rPr lang="en-US" smtClean="0"/>
              <a:pPr/>
              <a:t>21</a:t>
            </a:fld>
            <a:endParaRPr lang="en-US"/>
          </a:p>
        </p:txBody>
      </p:sp>
      <p:graphicFrame>
        <p:nvGraphicFramePr>
          <p:cNvPr id="6" name="Table 5"/>
          <p:cNvGraphicFramePr>
            <a:graphicFrameLocks noGrp="1"/>
          </p:cNvGraphicFramePr>
          <p:nvPr>
            <p:extLst>
              <p:ext uri="{D42A27DB-BD31-4B8C-83A1-F6EECF244321}">
                <p14:modId xmlns="" xmlns:p14="http://schemas.microsoft.com/office/powerpoint/2010/main" val="2597735784"/>
              </p:ext>
            </p:extLst>
          </p:nvPr>
        </p:nvGraphicFramePr>
        <p:xfrm>
          <a:off x="1066800" y="2590800"/>
          <a:ext cx="6629399" cy="2971800"/>
        </p:xfrm>
        <a:graphic>
          <a:graphicData uri="http://schemas.openxmlformats.org/drawingml/2006/table">
            <a:tbl>
              <a:tblPr>
                <a:tableStyleId>{5C22544A-7EE6-4342-B048-85BDC9FD1C3A}</a:tableStyleId>
              </a:tblPr>
              <a:tblGrid>
                <a:gridCol w="3990513"/>
                <a:gridCol w="1319443"/>
                <a:gridCol w="1319443"/>
              </a:tblGrid>
              <a:tr h="396240">
                <a:tc>
                  <a:txBody>
                    <a:bodyPr/>
                    <a:lstStyle/>
                    <a:p>
                      <a:endParaRPr lang="en-US"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Narrow"/>
                          <a:ea typeface="+mn-ea"/>
                          <a:cs typeface="+mn-cs"/>
                        </a:rPr>
                        <a:t>A goal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Narrow"/>
                          <a:ea typeface="+mn-ea"/>
                          <a:cs typeface="+mn-cs"/>
                        </a:rPr>
                        <a:t>Not a goal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Complete a certificate program</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47%</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latin typeface="+mj-lt"/>
                        </a:rPr>
                        <a:t>53%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Obtain an associate degree</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78%</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latin typeface="+mj-lt"/>
                        </a:rPr>
                        <a:t>22%</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Transfer</a:t>
                      </a:r>
                      <a:r>
                        <a:rPr lang="en-US" sz="1400" baseline="0" dirty="0" smtClean="0">
                          <a:latin typeface="+mj-lt"/>
                        </a:rPr>
                        <a:t> to a four-year college or university</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84%</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16%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62280">
                <a:tc>
                  <a:txBody>
                    <a:bodyPr/>
                    <a:lstStyle/>
                    <a:p>
                      <a:r>
                        <a:rPr lang="en-US" sz="1400" dirty="0" smtClean="0">
                          <a:latin typeface="+mj-lt"/>
                        </a:rPr>
                        <a:t>Obtain</a:t>
                      </a:r>
                      <a:r>
                        <a:rPr lang="en-US" sz="1400" baseline="0" dirty="0" smtClean="0">
                          <a:latin typeface="+mj-lt"/>
                        </a:rPr>
                        <a:t> or update job-related skills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63%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37%</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12750">
                <a:tc>
                  <a:txBody>
                    <a:bodyPr/>
                    <a:lstStyle/>
                    <a:p>
                      <a:r>
                        <a:rPr lang="en-US" sz="1400" dirty="0" smtClean="0">
                          <a:latin typeface="+mj-lt"/>
                        </a:rPr>
                        <a:t>Self-improvement/personal</a:t>
                      </a:r>
                      <a:r>
                        <a:rPr lang="en-US" sz="1400" baseline="0" dirty="0" smtClean="0">
                          <a:latin typeface="+mj-lt"/>
                        </a:rPr>
                        <a:t> enjoyment</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76%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24%</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12750">
                <a:tc>
                  <a:txBody>
                    <a:bodyPr/>
                    <a:lstStyle/>
                    <a:p>
                      <a:r>
                        <a:rPr lang="en-US" sz="1400" dirty="0" smtClean="0">
                          <a:latin typeface="+mj-lt"/>
                        </a:rPr>
                        <a:t>Change careers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39%</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61%</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143000" y="5638800"/>
            <a:ext cx="5562600" cy="215444"/>
          </a:xfrm>
          <a:prstGeom prst="rect">
            <a:avLst/>
          </a:prstGeom>
          <a:noFill/>
        </p:spPr>
        <p:txBody>
          <a:bodyPr wrap="square" rtlCol="0">
            <a:spAutoFit/>
          </a:bodyPr>
          <a:lstStyle/>
          <a:p>
            <a:r>
              <a:rPr lang="en-US" sz="800" dirty="0" smtClean="0"/>
              <a:t>Note: Respondents may indicate more than one goal.</a:t>
            </a:r>
          </a:p>
        </p:txBody>
      </p:sp>
      <p:sp>
        <p:nvSpPr>
          <p:cNvPr id="8" name="TextBox 7"/>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extLst>
      <p:ext uri="{BB962C8B-B14F-4D97-AF65-F5344CB8AC3E}">
        <p14:creationId xmlns="" xmlns:p14="http://schemas.microsoft.com/office/powerpoint/2010/main" val="886738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Student Persistence</a:t>
            </a:r>
          </a:p>
        </p:txBody>
      </p:sp>
      <p:sp>
        <p:nvSpPr>
          <p:cNvPr id="3" name="Content Placeholder 2"/>
          <p:cNvSpPr>
            <a:spLocks noGrp="1"/>
          </p:cNvSpPr>
          <p:nvPr>
            <p:ph idx="1"/>
          </p:nvPr>
        </p:nvSpPr>
        <p:spPr>
          <a:xfrm>
            <a:off x="457200" y="1600200"/>
            <a:ext cx="8229600" cy="838200"/>
          </a:xfrm>
        </p:spPr>
        <p:txBody>
          <a:bodyPr>
            <a:normAutofit fontScale="92500" lnSpcReduction="20000"/>
          </a:bodyPr>
          <a:lstStyle/>
          <a:p>
            <a:pPr marL="0" indent="0" algn="ctr">
              <a:buNone/>
            </a:pPr>
            <a:r>
              <a:rPr lang="en-US" sz="2200" b="1" dirty="0" smtClean="0"/>
              <a:t>Barriers to Returning to College</a:t>
            </a:r>
          </a:p>
          <a:p>
            <a:pPr marL="0" indent="0">
              <a:buNone/>
            </a:pPr>
            <a:r>
              <a:rPr lang="en-US" sz="1900" dirty="0" smtClean="0"/>
              <a:t>How likely is it that the following issues would cause you to withdraw from class or from this college?</a:t>
            </a:r>
          </a:p>
        </p:txBody>
      </p:sp>
      <p:sp>
        <p:nvSpPr>
          <p:cNvPr id="4" name="Slide Number Placeholder 3"/>
          <p:cNvSpPr>
            <a:spLocks noGrp="1"/>
          </p:cNvSpPr>
          <p:nvPr>
            <p:ph type="sldNum" sz="quarter" idx="12"/>
          </p:nvPr>
        </p:nvSpPr>
        <p:spPr/>
        <p:txBody>
          <a:bodyPr/>
          <a:lstStyle/>
          <a:p>
            <a:fld id="{AA800BDF-7CA0-4F0E-9DB8-2BB12D865371}" type="slidenum">
              <a:rPr lang="en-US" smtClean="0"/>
              <a:pPr/>
              <a:t>22</a:t>
            </a:fld>
            <a:endParaRPr lang="en-US"/>
          </a:p>
        </p:txBody>
      </p:sp>
      <p:sp>
        <p:nvSpPr>
          <p:cNvPr id="8" name="TextBox 7"/>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7" name="Chart 6"/>
          <p:cNvGraphicFramePr/>
          <p:nvPr/>
        </p:nvGraphicFramePr>
        <p:xfrm>
          <a:off x="381000" y="2667000"/>
          <a:ext cx="8382000" cy="368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1237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Faculty </a:t>
            </a:r>
            <a:r>
              <a:rPr lang="en-US" dirty="0" err="1" smtClean="0"/>
              <a:t>vs</a:t>
            </a:r>
            <a:r>
              <a:rPr lang="en-US" dirty="0" smtClean="0"/>
              <a:t> Student Perceptions</a:t>
            </a:r>
            <a:endParaRPr lang="en-US" dirty="0"/>
          </a:p>
        </p:txBody>
      </p:sp>
    </p:spTree>
    <p:extLst>
      <p:ext uri="{BB962C8B-B14F-4D97-AF65-F5344CB8AC3E}">
        <p14:creationId xmlns="" xmlns:p14="http://schemas.microsoft.com/office/powerpoint/2010/main" val="645027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Active and Collaborative Learning  </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24</a:t>
            </a:fld>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597735784"/>
              </p:ext>
            </p:extLst>
          </p:nvPr>
        </p:nvGraphicFramePr>
        <p:xfrm>
          <a:off x="1066800" y="2590800"/>
          <a:ext cx="6629399" cy="2682240"/>
        </p:xfrm>
        <a:graphic>
          <a:graphicData uri="http://schemas.openxmlformats.org/drawingml/2006/table">
            <a:tbl>
              <a:tblPr>
                <a:tableStyleId>{5C22544A-7EE6-4342-B048-85BDC9FD1C3A}</a:tableStyleId>
              </a:tblPr>
              <a:tblGrid>
                <a:gridCol w="3990513"/>
                <a:gridCol w="1319443"/>
                <a:gridCol w="1319443"/>
              </a:tblGrid>
              <a:tr h="396240">
                <a:tc>
                  <a:txBody>
                    <a:bodyPr/>
                    <a:lstStyle/>
                    <a:p>
                      <a:endParaRPr lang="en-US"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Narrow"/>
                          <a:ea typeface="+mn-ea"/>
                          <a:cs typeface="+mn-cs"/>
                        </a:rPr>
                        <a:t>Faculty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Narrow"/>
                          <a:ea typeface="+mn-ea"/>
                          <a:cs typeface="+mn-cs"/>
                        </a:rPr>
                        <a:t>Student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How often do students in your  selected course section</a:t>
                      </a:r>
                      <a:r>
                        <a:rPr lang="en-US" sz="1400" baseline="0" dirty="0" smtClean="0">
                          <a:latin typeface="+mj-lt"/>
                        </a:rPr>
                        <a:t> ask questions in class or contribute to class discussions?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87%</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59%</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 do your student s in your selected course make a class</a:t>
                      </a:r>
                      <a:r>
                        <a:rPr lang="en-US" sz="1400" baseline="0" dirty="0" smtClean="0">
                          <a:latin typeface="+mj-lt"/>
                        </a:rPr>
                        <a:t> presentation?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35%</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28%</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 do students in your  selected course</a:t>
                      </a:r>
                      <a:r>
                        <a:rPr lang="en-US" sz="1400" baseline="0" dirty="0" smtClean="0">
                          <a:latin typeface="+mj-lt"/>
                        </a:rPr>
                        <a:t> </a:t>
                      </a:r>
                      <a:r>
                        <a:rPr lang="en-US" sz="1400" dirty="0" smtClean="0">
                          <a:latin typeface="+mj-lt"/>
                        </a:rPr>
                        <a:t>work with other  students </a:t>
                      </a:r>
                      <a:r>
                        <a:rPr lang="en-US" sz="1400" baseline="0" dirty="0" smtClean="0">
                          <a:latin typeface="+mj-lt"/>
                        </a:rPr>
                        <a:t>outside of class to prepare class assignments?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27%</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24%</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62280">
                <a:tc>
                  <a:txBody>
                    <a:bodyPr/>
                    <a:lstStyle/>
                    <a:p>
                      <a:r>
                        <a:rPr lang="en-US" sz="1400" dirty="0" smtClean="0">
                          <a:latin typeface="+mj-lt"/>
                        </a:rPr>
                        <a:t>How often do students in your  selected course</a:t>
                      </a:r>
                      <a:r>
                        <a:rPr lang="en-US" sz="1400" baseline="0" dirty="0" smtClean="0">
                          <a:latin typeface="+mj-lt"/>
                        </a:rPr>
                        <a:t> </a:t>
                      </a:r>
                      <a:r>
                        <a:rPr lang="en-US" sz="1400" dirty="0" smtClean="0">
                          <a:latin typeface="+mj-lt"/>
                        </a:rPr>
                        <a:t>work with other students on projects during class?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63%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38%</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6" name="TextBox 5"/>
          <p:cNvSpPr txBox="1"/>
          <p:nvPr/>
        </p:nvSpPr>
        <p:spPr>
          <a:xfrm>
            <a:off x="914400" y="5486400"/>
            <a:ext cx="5257800" cy="338554"/>
          </a:xfrm>
          <a:prstGeom prst="rect">
            <a:avLst/>
          </a:prstGeom>
          <a:noFill/>
        </p:spPr>
        <p:txBody>
          <a:bodyPr wrap="square" rtlCol="0">
            <a:spAutoFit/>
          </a:bodyPr>
          <a:lstStyle/>
          <a:p>
            <a:r>
              <a:rPr lang="en-US" sz="1600" dirty="0" smtClean="0"/>
              <a:t>Responses saying Often or Very Often</a:t>
            </a:r>
            <a:endParaRPr lang="en-U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Effort</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25</a:t>
            </a:fld>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597735784"/>
              </p:ext>
            </p:extLst>
          </p:nvPr>
        </p:nvGraphicFramePr>
        <p:xfrm>
          <a:off x="1066800" y="1600200"/>
          <a:ext cx="6629399" cy="3978910"/>
        </p:xfrm>
        <a:graphic>
          <a:graphicData uri="http://schemas.openxmlformats.org/drawingml/2006/table">
            <a:tbl>
              <a:tblPr>
                <a:tableStyleId>{5C22544A-7EE6-4342-B048-85BDC9FD1C3A}</a:tableStyleId>
              </a:tblPr>
              <a:tblGrid>
                <a:gridCol w="3990513"/>
                <a:gridCol w="1319443"/>
                <a:gridCol w="1319443"/>
              </a:tblGrid>
              <a:tr h="396240">
                <a:tc>
                  <a:txBody>
                    <a:bodyPr/>
                    <a:lstStyle/>
                    <a:p>
                      <a:endParaRPr lang="en-US"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Narrow"/>
                          <a:ea typeface="+mn-ea"/>
                          <a:cs typeface="+mn-cs"/>
                        </a:rPr>
                        <a:t>Faculty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Narrow"/>
                          <a:ea typeface="+mn-ea"/>
                          <a:cs typeface="+mn-cs"/>
                        </a:rPr>
                        <a:t>Student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How often</a:t>
                      </a:r>
                      <a:r>
                        <a:rPr lang="en-US" sz="1400" baseline="0" dirty="0" smtClean="0">
                          <a:latin typeface="+mj-lt"/>
                        </a:rPr>
                        <a:t> do students come to class without completing readings or assignments? </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36%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16%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 do</a:t>
                      </a:r>
                      <a:r>
                        <a:rPr lang="en-US" sz="1400" baseline="0" dirty="0" smtClean="0">
                          <a:latin typeface="+mj-lt"/>
                        </a:rPr>
                        <a:t> students in your  selected course work on a paper or project that requires integrating ideas or information from various sources?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55%</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61%</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a:t>
                      </a:r>
                      <a:r>
                        <a:rPr lang="en-US" sz="1400" baseline="0" dirty="0" smtClean="0">
                          <a:latin typeface="+mj-lt"/>
                        </a:rPr>
                        <a:t> do students in your  selected course work harder than they thought they could to meet your standards or expectations?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63%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50%</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62280">
                <a:tc>
                  <a:txBody>
                    <a:bodyPr/>
                    <a:lstStyle/>
                    <a:p>
                      <a:r>
                        <a:rPr lang="en-US" sz="1200" kern="1200" dirty="0" smtClean="0">
                          <a:solidFill>
                            <a:schemeClr val="dk1"/>
                          </a:solidFill>
                          <a:latin typeface="+mn-lt"/>
                          <a:ea typeface="+mn-ea"/>
                          <a:cs typeface="+mn-cs"/>
                        </a:rPr>
                        <a:t>About how many hours</a:t>
                      </a:r>
                      <a:r>
                        <a:rPr lang="en-US" sz="1200" kern="1200" baseline="0" dirty="0" smtClean="0">
                          <a:solidFill>
                            <a:schemeClr val="dk1"/>
                          </a:solidFill>
                          <a:latin typeface="+mn-lt"/>
                          <a:ea typeface="+mn-ea"/>
                          <a:cs typeface="+mn-cs"/>
                        </a:rPr>
                        <a:t> do you think full and part-time students at this college spend in a typical 7-day week preparing for class (studying, reading, writing, rehearsing, doing homework, or other activities related to their programs)?  Respondents that said 5 or less hours.</a:t>
                      </a:r>
                      <a:endParaRPr lang="en-US" sz="1200" kern="1200" dirty="0">
                        <a:solidFill>
                          <a:schemeClr val="dk1"/>
                        </a:solidFill>
                        <a:latin typeface="+mn-lt"/>
                        <a:ea typeface="+mn-ea"/>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36%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45%</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12750">
                <a:tc>
                  <a:txBody>
                    <a:bodyPr/>
                    <a:lstStyle/>
                    <a:p>
                      <a:r>
                        <a:rPr lang="en-US" sz="1400" dirty="0" smtClean="0">
                          <a:latin typeface="+mj-lt"/>
                        </a:rPr>
                        <a:t>How</a:t>
                      </a:r>
                      <a:r>
                        <a:rPr lang="en-US" sz="1400" baseline="0" dirty="0" smtClean="0">
                          <a:latin typeface="+mj-lt"/>
                        </a:rPr>
                        <a:t> often do you refer students to peer or other tutoring?*</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46%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10%*</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8" name="TextBox 7"/>
          <p:cNvSpPr txBox="1"/>
          <p:nvPr/>
        </p:nvSpPr>
        <p:spPr>
          <a:xfrm>
            <a:off x="914400" y="5791200"/>
            <a:ext cx="5257800" cy="307777"/>
          </a:xfrm>
          <a:prstGeom prst="rect">
            <a:avLst/>
          </a:prstGeom>
          <a:noFill/>
        </p:spPr>
        <p:txBody>
          <a:bodyPr wrap="square" rtlCol="0">
            <a:spAutoFit/>
          </a:bodyPr>
          <a:lstStyle/>
          <a:p>
            <a:r>
              <a:rPr lang="en-US" sz="1400" dirty="0" smtClean="0"/>
              <a:t>Responses saying Often or Very Often</a:t>
            </a:r>
            <a:endParaRPr lang="en-US"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Academic Challenge</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26</a:t>
            </a:fld>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597735784"/>
              </p:ext>
            </p:extLst>
          </p:nvPr>
        </p:nvGraphicFramePr>
        <p:xfrm>
          <a:off x="1219200" y="1828800"/>
          <a:ext cx="6629399" cy="3962400"/>
        </p:xfrm>
        <a:graphic>
          <a:graphicData uri="http://schemas.openxmlformats.org/drawingml/2006/table">
            <a:tbl>
              <a:tblPr>
                <a:tableStyleId>{5C22544A-7EE6-4342-B048-85BDC9FD1C3A}</a:tableStyleId>
              </a:tblPr>
              <a:tblGrid>
                <a:gridCol w="3990513"/>
                <a:gridCol w="1319443"/>
                <a:gridCol w="1319443"/>
              </a:tblGrid>
              <a:tr h="396240">
                <a:tc>
                  <a:txBody>
                    <a:bodyPr/>
                    <a:lstStyle/>
                    <a:p>
                      <a:endParaRPr lang="en-US"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Narrow"/>
                          <a:ea typeface="+mn-ea"/>
                          <a:cs typeface="+mn-cs"/>
                        </a:rPr>
                        <a:t>Faculty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Narrow"/>
                          <a:ea typeface="+mn-ea"/>
                          <a:cs typeface="+mn-cs"/>
                        </a:rPr>
                        <a:t>Student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How often</a:t>
                      </a:r>
                      <a:r>
                        <a:rPr lang="en-US" sz="1400" baseline="0" dirty="0" smtClean="0">
                          <a:latin typeface="+mj-lt"/>
                        </a:rPr>
                        <a:t> do students in your  selected course work harder than they thought they could to meet your standards or expectations?  (Often or Very Often)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63%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50%</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During</a:t>
                      </a:r>
                      <a:r>
                        <a:rPr lang="en-US" sz="1400" baseline="0" dirty="0" smtClean="0">
                          <a:latin typeface="+mj-lt"/>
                        </a:rPr>
                        <a:t> the current school year, how much does the coursework in your selected course emphasize the memorizing facts, ideas or methods so that students can repeat them in pretty much the same form? (Quite a bit or Very much)</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51%</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smtClean="0">
                          <a:latin typeface="+mj-lt"/>
                        </a:rPr>
                        <a:t>69%</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During the current school year, how much does the coursework in your selected</a:t>
                      </a:r>
                      <a:r>
                        <a:rPr lang="en-US" sz="1400" baseline="0" dirty="0" smtClean="0">
                          <a:latin typeface="+mj-lt"/>
                        </a:rPr>
                        <a:t> course emphasize synthesizing and organizing ideas, information, or experiences in new ways? </a:t>
                      </a:r>
                      <a:r>
                        <a:rPr lang="en-US" sz="1400" kern="1200" baseline="0" dirty="0" smtClean="0">
                          <a:solidFill>
                            <a:schemeClr val="dk1"/>
                          </a:solidFill>
                          <a:latin typeface="+mj-lt"/>
                          <a:ea typeface="+mn-ea"/>
                          <a:cs typeface="+mn-cs"/>
                        </a:rPr>
                        <a:t>(Quite a bit or Very much)</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81%</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62%</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62280">
                <a:tc>
                  <a:txBody>
                    <a:bodyPr/>
                    <a:lstStyle/>
                    <a:p>
                      <a:r>
                        <a:rPr lang="en-US" sz="1400" dirty="0" smtClean="0">
                          <a:latin typeface="+mj-lt"/>
                        </a:rPr>
                        <a:t>In your selected</a:t>
                      </a:r>
                      <a:r>
                        <a:rPr lang="en-US" sz="1400" baseline="0" dirty="0" smtClean="0">
                          <a:latin typeface="+mj-lt"/>
                        </a:rPr>
                        <a:t> course, what is the number of written papers or reports of any length that you assign? (saying 3 or less papers)</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87%</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78%</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Faculty Interaction</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27</a:t>
            </a:fld>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597735784"/>
              </p:ext>
            </p:extLst>
          </p:nvPr>
        </p:nvGraphicFramePr>
        <p:xfrm>
          <a:off x="1143000" y="1905000"/>
          <a:ext cx="6629399" cy="2164080"/>
        </p:xfrm>
        <a:graphic>
          <a:graphicData uri="http://schemas.openxmlformats.org/drawingml/2006/table">
            <a:tbl>
              <a:tblPr>
                <a:tableStyleId>{5C22544A-7EE6-4342-B048-85BDC9FD1C3A}</a:tableStyleId>
              </a:tblPr>
              <a:tblGrid>
                <a:gridCol w="3990513"/>
                <a:gridCol w="1319443"/>
                <a:gridCol w="1319443"/>
              </a:tblGrid>
              <a:tr h="396240">
                <a:tc>
                  <a:txBody>
                    <a:bodyPr/>
                    <a:lstStyle/>
                    <a:p>
                      <a:endParaRPr lang="en-US"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Narrow"/>
                          <a:ea typeface="+mn-ea"/>
                          <a:cs typeface="+mn-cs"/>
                        </a:rPr>
                        <a:t>Faculty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Narrow"/>
                          <a:ea typeface="+mn-ea"/>
                          <a:cs typeface="+mn-cs"/>
                        </a:rPr>
                        <a:t>Student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How</a:t>
                      </a:r>
                      <a:r>
                        <a:rPr lang="en-US" sz="1400" baseline="0" dirty="0" smtClean="0">
                          <a:latin typeface="+mj-lt"/>
                        </a:rPr>
                        <a:t> often do students in your selected course use e-mail to communicate with you? (often or very often)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78%</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56%</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 do student in your selected course discuss</a:t>
                      </a:r>
                      <a:r>
                        <a:rPr lang="en-US" sz="1400" baseline="0" dirty="0" smtClean="0">
                          <a:latin typeface="+mj-lt"/>
                        </a:rPr>
                        <a:t> grades or assignments with you?  (often or very often)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79%</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44%</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a:t>
                      </a:r>
                      <a:r>
                        <a:rPr lang="en-US" sz="1400" baseline="0" dirty="0" smtClean="0">
                          <a:latin typeface="+mj-lt"/>
                        </a:rPr>
                        <a:t> often do students in your selected course receive prompt feedback (written or oral) from you about their performance? (often or very often)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93%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59%</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Support for Learners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28</a:t>
            </a:fld>
            <a:endParaRPr lang="en-US"/>
          </a:p>
        </p:txBody>
      </p:sp>
      <p:graphicFrame>
        <p:nvGraphicFramePr>
          <p:cNvPr id="7" name="Table 6"/>
          <p:cNvGraphicFramePr>
            <a:graphicFrameLocks noGrp="1"/>
          </p:cNvGraphicFramePr>
          <p:nvPr>
            <p:extLst>
              <p:ext uri="{D42A27DB-BD31-4B8C-83A1-F6EECF244321}">
                <p14:modId xmlns="" xmlns:p14="http://schemas.microsoft.com/office/powerpoint/2010/main" val="2597735784"/>
              </p:ext>
            </p:extLst>
          </p:nvPr>
        </p:nvGraphicFramePr>
        <p:xfrm>
          <a:off x="1066800" y="2590800"/>
          <a:ext cx="6629399" cy="2987040"/>
        </p:xfrm>
        <a:graphic>
          <a:graphicData uri="http://schemas.openxmlformats.org/drawingml/2006/table">
            <a:tbl>
              <a:tblPr>
                <a:tableStyleId>{5C22544A-7EE6-4342-B048-85BDC9FD1C3A}</a:tableStyleId>
              </a:tblPr>
              <a:tblGrid>
                <a:gridCol w="3990513"/>
                <a:gridCol w="1319443"/>
                <a:gridCol w="1319443"/>
              </a:tblGrid>
              <a:tr h="396240">
                <a:tc>
                  <a:txBody>
                    <a:bodyPr/>
                    <a:lstStyle/>
                    <a:p>
                      <a:endParaRPr lang="en-US"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Narrow"/>
                          <a:ea typeface="+mn-ea"/>
                          <a:cs typeface="+mn-cs"/>
                        </a:rPr>
                        <a:t>Faculty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Narrow"/>
                          <a:ea typeface="+mn-ea"/>
                          <a:cs typeface="+mn-cs"/>
                        </a:rPr>
                        <a:t>Student Response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29260">
                <a:tc>
                  <a:txBody>
                    <a:bodyPr/>
                    <a:lstStyle/>
                    <a:p>
                      <a:r>
                        <a:rPr lang="en-US" sz="1400" dirty="0" smtClean="0">
                          <a:latin typeface="+mj-lt"/>
                        </a:rPr>
                        <a:t>How important is it to you that students participate in a college orientation program or course when appropriate?</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52%</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60% *</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a:t>
                      </a:r>
                      <a:r>
                        <a:rPr lang="en-US" sz="1400" baseline="0" dirty="0" smtClean="0">
                          <a:latin typeface="+mj-lt"/>
                        </a:rPr>
                        <a:t> do you refer  students to peer or other tutoring?</a:t>
                      </a:r>
                    </a:p>
                    <a:p>
                      <a:r>
                        <a:rPr lang="en-US" sz="1400" baseline="0" dirty="0" smtClean="0">
                          <a:latin typeface="+mj-lt"/>
                        </a:rPr>
                        <a:t>(often or very often) </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84%</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33%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29260">
                <a:tc>
                  <a:txBody>
                    <a:bodyPr/>
                    <a:lstStyle/>
                    <a:p>
                      <a:r>
                        <a:rPr lang="en-US" sz="1400" dirty="0" smtClean="0">
                          <a:latin typeface="+mj-lt"/>
                        </a:rPr>
                        <a:t>How often do</a:t>
                      </a:r>
                      <a:r>
                        <a:rPr lang="en-US" sz="1400" baseline="0" dirty="0" smtClean="0">
                          <a:latin typeface="+mj-lt"/>
                        </a:rPr>
                        <a:t> you refer students to transfer assistance?</a:t>
                      </a:r>
                    </a:p>
                    <a:p>
                      <a:r>
                        <a:rPr lang="en-US" sz="1400" baseline="0" dirty="0" smtClean="0">
                          <a:latin typeface="+mj-lt"/>
                        </a:rPr>
                        <a:t>(often or very often)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43%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30%</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62280">
                <a:tc>
                  <a:txBody>
                    <a:bodyPr/>
                    <a:lstStyle/>
                    <a:p>
                      <a:r>
                        <a:rPr lang="en-US" sz="1400" dirty="0" smtClean="0">
                          <a:latin typeface="+mj-lt"/>
                        </a:rPr>
                        <a:t>How important</a:t>
                      </a:r>
                      <a:r>
                        <a:rPr lang="en-US" sz="1400" baseline="0" dirty="0" smtClean="0">
                          <a:latin typeface="+mj-lt"/>
                        </a:rPr>
                        <a:t> do you believe academic advising/planning is to students at this college? (very important)</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81%</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63%</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412750">
                <a:tc>
                  <a:txBody>
                    <a:bodyPr/>
                    <a:lstStyle/>
                    <a:p>
                      <a:r>
                        <a:rPr lang="en-US" sz="1400" dirty="0" smtClean="0">
                          <a:latin typeface="+mj-lt"/>
                        </a:rPr>
                        <a:t>How often do you refer students to academic advising/planning?</a:t>
                      </a:r>
                      <a:r>
                        <a:rPr lang="en-US" sz="1400" baseline="0" dirty="0" smtClean="0">
                          <a:latin typeface="+mj-lt"/>
                        </a:rPr>
                        <a:t> (often)</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400" dirty="0" smtClean="0">
                          <a:latin typeface="+mj-lt"/>
                        </a:rPr>
                        <a:t>22%</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400" dirty="0" smtClean="0">
                          <a:latin typeface="+mj-lt"/>
                        </a:rPr>
                        <a:t>11%</a:t>
                      </a:r>
                      <a:endParaRPr lang="en-US" sz="1400" dirty="0">
                        <a:latin typeface="+mj-lt"/>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Promote Learning that Matters</a:t>
            </a:r>
            <a:endParaRPr lang="en-US" dirty="0"/>
          </a:p>
        </p:txBody>
      </p:sp>
    </p:spTree>
    <p:extLst>
      <p:ext uri="{BB962C8B-B14F-4D97-AF65-F5344CB8AC3E}">
        <p14:creationId xmlns="" xmlns:p14="http://schemas.microsoft.com/office/powerpoint/2010/main" val="2142777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2286000"/>
            <a:ext cx="5334000" cy="1447800"/>
          </a:xfrm>
        </p:spPr>
        <p:txBody>
          <a:bodyPr>
            <a:normAutofit fontScale="90000"/>
          </a:bodyPr>
          <a:lstStyle/>
          <a:p>
            <a:r>
              <a:rPr lang="en-US" dirty="0" smtClean="0"/>
              <a:t>Student Respondent Profile at </a:t>
            </a:r>
            <a:r>
              <a:rPr lang="en-US" dirty="0" err="1" smtClean="0"/>
              <a:t>Grossmont</a:t>
            </a:r>
            <a:r>
              <a:rPr lang="en-US" dirty="0" smtClean="0"/>
              <a:t> College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 Classroom Engagement</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Raise expectations</a:t>
            </a:r>
          </a:p>
          <a:p>
            <a:pPr>
              <a:spcAft>
                <a:spcPts val="1200"/>
              </a:spcAft>
            </a:pPr>
            <a:r>
              <a:rPr lang="en-US" dirty="0"/>
              <a:t>P</a:t>
            </a:r>
            <a:r>
              <a:rPr lang="en-US" dirty="0" smtClean="0"/>
              <a:t>romote </a:t>
            </a:r>
            <a:r>
              <a:rPr lang="en-US" dirty="0"/>
              <a:t>active, engaged </a:t>
            </a:r>
            <a:r>
              <a:rPr lang="en-US" dirty="0" smtClean="0"/>
              <a:t>learning</a:t>
            </a:r>
          </a:p>
          <a:p>
            <a:pPr>
              <a:spcAft>
                <a:spcPts val="1200"/>
              </a:spcAft>
            </a:pPr>
            <a:r>
              <a:rPr lang="en-US" dirty="0"/>
              <a:t>E</a:t>
            </a:r>
            <a:r>
              <a:rPr lang="en-US" dirty="0" smtClean="0"/>
              <a:t>mphasize </a:t>
            </a:r>
            <a:r>
              <a:rPr lang="en-US" dirty="0"/>
              <a:t>deep </a:t>
            </a:r>
            <a:r>
              <a:rPr lang="en-US" dirty="0" smtClean="0"/>
              <a:t>learning</a:t>
            </a:r>
          </a:p>
          <a:p>
            <a:pPr>
              <a:spcAft>
                <a:spcPts val="1200"/>
              </a:spcAft>
            </a:pPr>
            <a:r>
              <a:rPr lang="en-US" dirty="0" smtClean="0"/>
              <a:t>Build </a:t>
            </a:r>
            <a:r>
              <a:rPr lang="en-US" dirty="0"/>
              <a:t>and encourage </a:t>
            </a:r>
            <a:r>
              <a:rPr lang="en-US" dirty="0" smtClean="0"/>
              <a:t>relationships</a:t>
            </a:r>
          </a:p>
          <a:p>
            <a:pPr>
              <a:spcAft>
                <a:spcPts val="1200"/>
              </a:spcAft>
            </a:pPr>
            <a:r>
              <a:rPr lang="en-US" dirty="0"/>
              <a:t>E</a:t>
            </a:r>
            <a:r>
              <a:rPr lang="en-US" dirty="0" smtClean="0"/>
              <a:t>nsure </a:t>
            </a:r>
            <a:r>
              <a:rPr lang="en-US" dirty="0"/>
              <a:t>that students know where they stand</a:t>
            </a:r>
          </a:p>
        </p:txBody>
      </p:sp>
      <p:sp>
        <p:nvSpPr>
          <p:cNvPr id="4" name="Slide Number Placeholder 3"/>
          <p:cNvSpPr>
            <a:spLocks noGrp="1"/>
          </p:cNvSpPr>
          <p:nvPr>
            <p:ph type="sldNum" sz="quarter" idx="12"/>
          </p:nvPr>
        </p:nvSpPr>
        <p:spPr/>
        <p:txBody>
          <a:bodyPr/>
          <a:lstStyle/>
          <a:p>
            <a:fld id="{AA800BDF-7CA0-4F0E-9DB8-2BB12D865371}" type="slidenum">
              <a:rPr lang="en-US" smtClean="0"/>
              <a:pPr/>
              <a:t>30</a:t>
            </a:fld>
            <a:endParaRPr lang="en-US"/>
          </a:p>
        </p:txBody>
      </p:sp>
    </p:spTree>
    <p:extLst>
      <p:ext uri="{BB962C8B-B14F-4D97-AF65-F5344CB8AC3E}">
        <p14:creationId xmlns="" xmlns:p14="http://schemas.microsoft.com/office/powerpoint/2010/main" val="147474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Promote Active, Engaged Learning</a:t>
            </a:r>
            <a:endParaRPr lang="en-US" dirty="0"/>
          </a:p>
        </p:txBody>
      </p:sp>
      <p:sp>
        <p:nvSpPr>
          <p:cNvPr id="3" name="Content Placeholder 2"/>
          <p:cNvSpPr>
            <a:spLocks noGrp="1"/>
          </p:cNvSpPr>
          <p:nvPr>
            <p:ph idx="1"/>
          </p:nvPr>
        </p:nvSpPr>
        <p:spPr>
          <a:xfrm>
            <a:off x="457199" y="1600200"/>
            <a:ext cx="8302803" cy="990600"/>
          </a:xfrm>
        </p:spPr>
        <p:txBody>
          <a:bodyPr>
            <a:normAutofit lnSpcReduction="10000"/>
          </a:bodyPr>
          <a:lstStyle/>
          <a:p>
            <a:pPr marL="0" indent="0" algn="ctr">
              <a:buNone/>
            </a:pPr>
            <a:r>
              <a:rPr lang="en-US" sz="2000" b="1" dirty="0" smtClean="0"/>
              <a:t>Student Perceptions of Engaged Learning</a:t>
            </a:r>
          </a:p>
          <a:p>
            <a:pPr marL="0" indent="0">
              <a:buNone/>
            </a:pPr>
            <a:r>
              <a:rPr lang="en-US" sz="1800" dirty="0" smtClean="0"/>
              <a:t>In </a:t>
            </a:r>
            <a:r>
              <a:rPr lang="en-US" sz="1800" dirty="0"/>
              <a:t>your experiences at this college during the current school year, about how often have you </a:t>
            </a:r>
            <a:r>
              <a:rPr lang="en-US" sz="1800" dirty="0" smtClean="0"/>
              <a:t>done </a:t>
            </a:r>
            <a:r>
              <a:rPr lang="en-US" sz="1800" dirty="0"/>
              <a:t>each of the </a:t>
            </a:r>
            <a:r>
              <a:rPr lang="en-US" sz="1800" dirty="0" smtClean="0"/>
              <a:t>using </a:t>
            </a:r>
            <a:r>
              <a:rPr lang="en-US" sz="1800" dirty="0"/>
              <a:t>activities? </a:t>
            </a:r>
          </a:p>
        </p:txBody>
      </p:sp>
      <p:sp>
        <p:nvSpPr>
          <p:cNvPr id="4" name="Slide Number Placeholder 3"/>
          <p:cNvSpPr>
            <a:spLocks noGrp="1"/>
          </p:cNvSpPr>
          <p:nvPr>
            <p:ph type="sldNum" sz="quarter" idx="12"/>
          </p:nvPr>
        </p:nvSpPr>
        <p:spPr/>
        <p:txBody>
          <a:bodyPr/>
          <a:lstStyle/>
          <a:p>
            <a:fld id="{AA800BDF-7CA0-4F0E-9DB8-2BB12D865371}" type="slidenum">
              <a:rPr lang="en-US" smtClean="0"/>
              <a:pPr/>
              <a:t>31</a:t>
            </a:fld>
            <a:endParaRPr lang="en-US"/>
          </a:p>
        </p:txBody>
      </p:sp>
      <p:graphicFrame>
        <p:nvGraphicFramePr>
          <p:cNvPr id="8" name="Chart 7"/>
          <p:cNvGraphicFramePr/>
          <p:nvPr>
            <p:extLst>
              <p:ext uri="{D42A27DB-BD31-4B8C-83A1-F6EECF244321}">
                <p14:modId xmlns="" xmlns:p14="http://schemas.microsoft.com/office/powerpoint/2010/main" val="3967704748"/>
              </p:ext>
            </p:extLst>
          </p:nvPr>
        </p:nvGraphicFramePr>
        <p:xfrm>
          <a:off x="457200" y="2590800"/>
          <a:ext cx="80772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extLst>
      <p:ext uri="{BB962C8B-B14F-4D97-AF65-F5344CB8AC3E}">
        <p14:creationId xmlns="" xmlns:p14="http://schemas.microsoft.com/office/powerpoint/2010/main" val="1518500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and Encourage Relationships</a:t>
            </a:r>
            <a:endParaRPr lang="en-US" dirty="0"/>
          </a:p>
        </p:txBody>
      </p:sp>
      <p:sp>
        <p:nvSpPr>
          <p:cNvPr id="3" name="Content Placeholder 2"/>
          <p:cNvSpPr>
            <a:spLocks noGrp="1"/>
          </p:cNvSpPr>
          <p:nvPr>
            <p:ph idx="1"/>
          </p:nvPr>
        </p:nvSpPr>
        <p:spPr>
          <a:xfrm>
            <a:off x="378003" y="1600200"/>
            <a:ext cx="4498797" cy="4419600"/>
          </a:xfrm>
        </p:spPr>
        <p:txBody>
          <a:bodyPr/>
          <a:lstStyle/>
          <a:p>
            <a:pPr marL="0" indent="0">
              <a:buNone/>
            </a:pPr>
            <a:r>
              <a:rPr lang="en-US" dirty="0" smtClean="0"/>
              <a:t>Personal connections are a critical factor in student success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32</a:t>
            </a:fld>
            <a:endParaRPr lang="en-US"/>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54253" y="1752600"/>
            <a:ext cx="4101981" cy="2743200"/>
          </a:xfrm>
          <a:prstGeom prst="rect">
            <a:avLst/>
          </a:prstGeom>
        </p:spPr>
      </p:pic>
    </p:spTree>
    <p:extLst>
      <p:ext uri="{BB962C8B-B14F-4D97-AF65-F5344CB8AC3E}">
        <p14:creationId xmlns="" xmlns:p14="http://schemas.microsoft.com/office/powerpoint/2010/main" val="745406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Ensure that Students </a:t>
            </a:r>
            <a:br>
              <a:rPr lang="en-US" dirty="0" smtClean="0"/>
            </a:br>
            <a:r>
              <a:rPr lang="en-US" dirty="0" smtClean="0"/>
              <a:t>Know Where They Stand</a:t>
            </a:r>
            <a:endParaRPr lang="en-US" dirty="0"/>
          </a:p>
        </p:txBody>
      </p:sp>
      <p:sp>
        <p:nvSpPr>
          <p:cNvPr id="3" name="Content Placeholder 2"/>
          <p:cNvSpPr>
            <a:spLocks noGrp="1"/>
          </p:cNvSpPr>
          <p:nvPr>
            <p:ph idx="1"/>
          </p:nvPr>
        </p:nvSpPr>
        <p:spPr>
          <a:xfrm>
            <a:off x="378003" y="1600200"/>
            <a:ext cx="3889197" cy="4419600"/>
          </a:xfrm>
        </p:spPr>
        <p:txBody>
          <a:bodyPr/>
          <a:lstStyle/>
          <a:p>
            <a:pPr marL="0" indent="0">
              <a:buNone/>
            </a:pPr>
            <a:r>
              <a:rPr lang="en-US" dirty="0" smtClean="0"/>
              <a:t>Feedback on academic performance greatly affects student retention</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33</a:t>
            </a:fld>
            <a:endParaRPr lang="en-US"/>
          </a:p>
        </p:txBody>
      </p:sp>
      <p:pic>
        <p:nvPicPr>
          <p:cNvPr id="5" name="Picture 4" descr="iStock_000003955991Large.jpg"/>
          <p:cNvPicPr>
            <a:picLocks noChangeAspect="1"/>
          </p:cNvPicPr>
          <p:nvPr/>
        </p:nvPicPr>
        <p:blipFill>
          <a:blip r:embed="rId3" cstate="print"/>
          <a:srcRect/>
          <a:stretch>
            <a:fillRect/>
          </a:stretch>
        </p:blipFill>
        <p:spPr bwMode="auto">
          <a:xfrm>
            <a:off x="4495800" y="1752600"/>
            <a:ext cx="4230687" cy="2917825"/>
          </a:xfrm>
          <a:prstGeom prst="rect">
            <a:avLst/>
          </a:prstGeom>
          <a:noFill/>
          <a:ln w="9525">
            <a:noFill/>
            <a:miter lim="800000"/>
            <a:headEnd/>
            <a:tailEnd/>
          </a:ln>
        </p:spPr>
      </p:pic>
    </p:spTree>
    <p:extLst>
      <p:ext uri="{BB962C8B-B14F-4D97-AF65-F5344CB8AC3E}">
        <p14:creationId xmlns="" xmlns:p14="http://schemas.microsoft.com/office/powerpoint/2010/main" val="36985727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Ensure that Students </a:t>
            </a:r>
            <a:br>
              <a:rPr lang="en-US" dirty="0" smtClean="0"/>
            </a:br>
            <a:r>
              <a:rPr lang="en-US" dirty="0" smtClean="0"/>
              <a:t>Know Where They Stand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AA800BDF-7CA0-4F0E-9DB8-2BB12D865371}" type="slidenum">
              <a:rPr lang="en-US" smtClean="0"/>
              <a:pPr/>
              <a:t>34</a:t>
            </a:fld>
            <a:endParaRPr lang="en-US"/>
          </a:p>
        </p:txBody>
      </p:sp>
      <p:sp>
        <p:nvSpPr>
          <p:cNvPr id="13" name="TextBox 12"/>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8" name="Chart 7"/>
          <p:cNvGraphicFramePr/>
          <p:nvPr>
            <p:extLst>
              <p:ext uri="{D42A27DB-BD31-4B8C-83A1-F6EECF244321}">
                <p14:modId xmlns="" xmlns:p14="http://schemas.microsoft.com/office/powerpoint/2010/main" val="2502063825"/>
              </p:ext>
            </p:extLst>
          </p:nvPr>
        </p:nvGraphicFramePr>
        <p:xfrm>
          <a:off x="838200" y="2133600"/>
          <a:ext cx="75438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p:cNvSpPr>
            <a:spLocks noGrp="1"/>
          </p:cNvSpPr>
          <p:nvPr>
            <p:ph idx="1"/>
          </p:nvPr>
        </p:nvSpPr>
        <p:spPr>
          <a:xfrm>
            <a:off x="378003" y="1600200"/>
            <a:ext cx="8382000" cy="990600"/>
          </a:xfrm>
        </p:spPr>
        <p:txBody>
          <a:bodyPr>
            <a:normAutofit lnSpcReduction="10000"/>
          </a:bodyPr>
          <a:lstStyle/>
          <a:p>
            <a:pPr marL="0" indent="0" algn="ctr">
              <a:buNone/>
            </a:pPr>
            <a:r>
              <a:rPr lang="en-US" sz="2000" b="1" dirty="0" smtClean="0"/>
              <a:t>Student Perceptions of Feedback</a:t>
            </a:r>
            <a:endParaRPr lang="en-US" sz="2000" b="1" dirty="0"/>
          </a:p>
          <a:p>
            <a:pPr marL="0" indent="0">
              <a:buNone/>
            </a:pPr>
            <a:r>
              <a:rPr lang="en-US" sz="1800" dirty="0" smtClean="0"/>
              <a:t>During the current school year, how often have you received prompt feedback (written or oral) from instructors on your performance? </a:t>
            </a:r>
            <a:endParaRPr lang="en-US" sz="1800" dirty="0"/>
          </a:p>
        </p:txBody>
      </p:sp>
    </p:spTree>
    <p:extLst>
      <p:ext uri="{BB962C8B-B14F-4D97-AF65-F5344CB8AC3E}">
        <p14:creationId xmlns="" xmlns:p14="http://schemas.microsoft.com/office/powerpoint/2010/main" val="39083743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 Student Support into Learning Experiences</a:t>
            </a:r>
            <a:endParaRPr lang="en-US" dirty="0"/>
          </a:p>
        </p:txBody>
      </p:sp>
      <p:sp>
        <p:nvSpPr>
          <p:cNvPr id="3" name="Content Placeholder 2"/>
          <p:cNvSpPr>
            <a:spLocks noGrp="1"/>
          </p:cNvSpPr>
          <p:nvPr>
            <p:ph idx="1"/>
          </p:nvPr>
        </p:nvSpPr>
        <p:spPr>
          <a:xfrm>
            <a:off x="378003" y="1600200"/>
            <a:ext cx="4574997" cy="4419600"/>
          </a:xfrm>
        </p:spPr>
        <p:txBody>
          <a:bodyPr/>
          <a:lstStyle/>
          <a:p>
            <a:pPr marL="0" indent="0">
              <a:buNone/>
            </a:pPr>
            <a:r>
              <a:rPr lang="en-US" dirty="0"/>
              <a:t>Students are most likely to succeed when expectations are high and they receive the support they need to rise to those expectations</a:t>
            </a:r>
          </a:p>
        </p:txBody>
      </p:sp>
      <p:sp>
        <p:nvSpPr>
          <p:cNvPr id="4" name="Slide Number Placeholder 3"/>
          <p:cNvSpPr>
            <a:spLocks noGrp="1"/>
          </p:cNvSpPr>
          <p:nvPr>
            <p:ph type="sldNum" sz="quarter" idx="12"/>
          </p:nvPr>
        </p:nvSpPr>
        <p:spPr/>
        <p:txBody>
          <a:bodyPr/>
          <a:lstStyle/>
          <a:p>
            <a:fld id="{AA800BDF-7CA0-4F0E-9DB8-2BB12D865371}" type="slidenum">
              <a:rPr lang="en-US" smtClean="0"/>
              <a:pPr/>
              <a:t>35</a:t>
            </a:fld>
            <a:endParaRPr lang="en-US"/>
          </a:p>
        </p:txBody>
      </p:sp>
      <p:pic>
        <p:nvPicPr>
          <p:cNvPr id="5" name="Picture 4" descr="iStock_000003821501.jpg"/>
          <p:cNvPicPr>
            <a:picLocks noChangeAspect="1"/>
          </p:cNvPicPr>
          <p:nvPr/>
        </p:nvPicPr>
        <p:blipFill>
          <a:blip r:embed="rId3" cstate="print"/>
          <a:srcRect/>
          <a:stretch>
            <a:fillRect/>
          </a:stretch>
        </p:blipFill>
        <p:spPr bwMode="auto">
          <a:xfrm>
            <a:off x="5181600" y="1752601"/>
            <a:ext cx="3565525" cy="2377904"/>
          </a:xfrm>
          <a:prstGeom prst="rect">
            <a:avLst/>
          </a:prstGeom>
          <a:noFill/>
          <a:ln w="9525">
            <a:noFill/>
            <a:miter lim="800000"/>
            <a:headEnd/>
            <a:tailEnd/>
          </a:ln>
        </p:spPr>
      </p:pic>
    </p:spTree>
    <p:extLst>
      <p:ext uri="{BB962C8B-B14F-4D97-AF65-F5344CB8AC3E}">
        <p14:creationId xmlns="" xmlns:p14="http://schemas.microsoft.com/office/powerpoint/2010/main" val="38454584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 Student Support into Learning Experiences</a:t>
            </a:r>
            <a:endParaRPr lang="en-US" dirty="0"/>
          </a:p>
        </p:txBody>
      </p:sp>
      <p:sp>
        <p:nvSpPr>
          <p:cNvPr id="3" name="Content Placeholder 2"/>
          <p:cNvSpPr>
            <a:spLocks noGrp="1"/>
          </p:cNvSpPr>
          <p:nvPr>
            <p:ph idx="1"/>
          </p:nvPr>
        </p:nvSpPr>
        <p:spPr>
          <a:xfrm>
            <a:off x="381000" y="2057400"/>
            <a:ext cx="8382000" cy="609600"/>
          </a:xfrm>
        </p:spPr>
        <p:txBody>
          <a:bodyPr>
            <a:normAutofit/>
          </a:bodyPr>
          <a:lstStyle/>
          <a:p>
            <a:pPr marL="0" indent="0" algn="ctr">
              <a:buNone/>
            </a:pPr>
            <a:r>
              <a:rPr lang="en-US" sz="2000" b="1" dirty="0" smtClean="0"/>
              <a:t>Student Use and Value of Student Services</a:t>
            </a:r>
            <a:endParaRPr lang="en-US" sz="2000" b="1"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36</a:t>
            </a:fld>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035039558"/>
              </p:ext>
            </p:extLst>
          </p:nvPr>
        </p:nvGraphicFramePr>
        <p:xfrm>
          <a:off x="685800" y="3352800"/>
          <a:ext cx="3352800" cy="1371600"/>
        </p:xfrm>
        <a:graphic>
          <a:graphicData uri="http://schemas.openxmlformats.org/drawingml/2006/table">
            <a:tbl>
              <a:tblPr bandRow="1">
                <a:tableStyleId>{5C22544A-7EE6-4342-B048-85BDC9FD1C3A}</a:tableStyleId>
              </a:tblPr>
              <a:tblGrid>
                <a:gridCol w="1905000"/>
                <a:gridCol w="723900"/>
                <a:gridCol w="723900"/>
              </a:tblGrid>
              <a:tr h="228600">
                <a:tc>
                  <a:txBody>
                    <a:bodyPr/>
                    <a:lstStyle/>
                    <a:p>
                      <a:endParaRPr lang="en-US" sz="1200" dirty="0">
                        <a:latin typeface="+mj-lt"/>
                      </a:endParaRPr>
                    </a:p>
                  </a:txBody>
                  <a:tcPr>
                    <a:lnR w="12700" cap="flat" cmpd="sng" algn="ctr">
                      <a:solidFill>
                        <a:srgbClr val="00427A"/>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algn="ctr"/>
                      <a:r>
                        <a:rPr lang="en-US" sz="1200" i="1" dirty="0" smtClean="0">
                          <a:solidFill>
                            <a:schemeClr val="bg1"/>
                          </a:solidFill>
                          <a:latin typeface="+mj-lt"/>
                        </a:rPr>
                        <a:t>Very</a:t>
                      </a:r>
                      <a:endParaRPr lang="en-US" sz="1200" i="1" dirty="0">
                        <a:solidFill>
                          <a:schemeClr val="bg1"/>
                        </a:solidFill>
                        <a:latin typeface="+mj-lt"/>
                      </a:endParaRPr>
                    </a:p>
                  </a:txBody>
                  <a:tcPr>
                    <a:lnL w="12700" cap="flat" cmpd="sng" algn="ctr">
                      <a:solidFill>
                        <a:srgbClr val="00427A"/>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rgbClr val="00427A"/>
                    </a:solidFill>
                  </a:tcPr>
                </a:tc>
                <a:tc>
                  <a:txBody>
                    <a:bodyPr/>
                    <a:lstStyle/>
                    <a:p>
                      <a:pPr algn="ctr"/>
                      <a:r>
                        <a:rPr lang="en-US" sz="1200" i="1" dirty="0" smtClean="0">
                          <a:solidFill>
                            <a:schemeClr val="bg1"/>
                          </a:solidFill>
                          <a:latin typeface="+mj-lt"/>
                        </a:rPr>
                        <a:t>Not at all</a:t>
                      </a:r>
                      <a:endParaRPr lang="en-US" sz="1200" i="1" dirty="0">
                        <a:solidFill>
                          <a:schemeClr val="bg1"/>
                        </a:solidFill>
                        <a:latin typeface="+mj-lt"/>
                      </a:endParaRPr>
                    </a:p>
                  </a:txBody>
                  <a:tcPr>
                    <a:lnR w="12700" cap="flat" cmpd="sng" algn="ctr">
                      <a:solidFill>
                        <a:srgbClr val="00427A"/>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rgbClr val="00427A"/>
                    </a:solidFill>
                  </a:tcPr>
                </a:tc>
              </a:tr>
              <a:tr h="259080">
                <a:tc>
                  <a:txBody>
                    <a:bodyPr/>
                    <a:lstStyle/>
                    <a:p>
                      <a:r>
                        <a:rPr lang="en-US" sz="1200" dirty="0" smtClean="0">
                          <a:latin typeface="+mj-lt"/>
                        </a:rPr>
                        <a:t>Academic advising/planning</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63%</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427A">
                        <a:alpha val="27843"/>
                      </a:srgbClr>
                    </a:solidFill>
                  </a:tcPr>
                </a:tc>
                <a:tc>
                  <a:txBody>
                    <a:bodyPr/>
                    <a:lstStyle/>
                    <a:p>
                      <a:pPr algn="ctr"/>
                      <a:r>
                        <a:rPr lang="en-US" sz="1200" dirty="0" smtClean="0">
                          <a:latin typeface="+mj-lt"/>
                        </a:rPr>
                        <a:t>10%</a:t>
                      </a:r>
                      <a:endParaRPr lang="en-US" sz="1200" dirty="0">
                        <a:latin typeface="+mj-lt"/>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427A">
                        <a:alpha val="50196"/>
                      </a:srgbClr>
                    </a:solidFill>
                  </a:tcPr>
                </a:tc>
              </a:tr>
              <a:tr h="137160">
                <a:tc>
                  <a:txBody>
                    <a:bodyPr/>
                    <a:lstStyle/>
                    <a:p>
                      <a:r>
                        <a:rPr lang="en-US" sz="1200" dirty="0" smtClean="0">
                          <a:latin typeface="+mj-lt"/>
                        </a:rPr>
                        <a:t>Career counseling</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53%</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427A">
                        <a:alpha val="27843"/>
                      </a:srgbClr>
                    </a:solidFill>
                  </a:tcPr>
                </a:tc>
                <a:tc>
                  <a:txBody>
                    <a:bodyPr/>
                    <a:lstStyle/>
                    <a:p>
                      <a:pPr algn="ctr"/>
                      <a:r>
                        <a:rPr lang="en-US" sz="1200" dirty="0" smtClean="0">
                          <a:latin typeface="+mj-lt"/>
                        </a:rPr>
                        <a:t>19%</a:t>
                      </a:r>
                      <a:endParaRPr lang="en-US" sz="1200" dirty="0">
                        <a:latin typeface="+mj-lt"/>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427A">
                        <a:alpha val="50196"/>
                      </a:srgbClr>
                    </a:solidFill>
                  </a:tcPr>
                </a:tc>
              </a:tr>
              <a:tr h="167640">
                <a:tc>
                  <a:txBody>
                    <a:bodyPr/>
                    <a:lstStyle/>
                    <a:p>
                      <a:r>
                        <a:rPr lang="en-US" sz="1200" dirty="0" smtClean="0">
                          <a:latin typeface="+mj-lt"/>
                        </a:rPr>
                        <a:t>Peer</a:t>
                      </a:r>
                      <a:r>
                        <a:rPr lang="en-US" sz="1200" baseline="0" dirty="0" smtClean="0">
                          <a:latin typeface="+mj-lt"/>
                        </a:rPr>
                        <a:t> or other tutoring</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42%</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7A">
                        <a:alpha val="27843"/>
                      </a:srgbClr>
                    </a:solidFill>
                  </a:tcPr>
                </a:tc>
                <a:tc>
                  <a:txBody>
                    <a:bodyPr/>
                    <a:lstStyle/>
                    <a:p>
                      <a:pPr algn="ctr"/>
                      <a:r>
                        <a:rPr lang="en-US" sz="1200" dirty="0" smtClean="0">
                          <a:latin typeface="+mj-lt"/>
                        </a:rPr>
                        <a:t>28%</a:t>
                      </a:r>
                      <a:endParaRPr lang="en-US" sz="1200" dirty="0">
                        <a:latin typeface="+mj-lt"/>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7A">
                        <a:alpha val="50196"/>
                      </a:srgbClr>
                    </a:solidFill>
                  </a:tcPr>
                </a:tc>
              </a:tr>
              <a:tr h="121920">
                <a:tc>
                  <a:txBody>
                    <a:bodyPr/>
                    <a:lstStyle/>
                    <a:p>
                      <a:r>
                        <a:rPr lang="en-US" sz="1200" dirty="0" smtClean="0">
                          <a:latin typeface="+mj-lt"/>
                        </a:rPr>
                        <a:t>Skill labs</a:t>
                      </a:r>
                      <a:r>
                        <a:rPr lang="en-US" sz="1200" baseline="0" dirty="0" smtClean="0">
                          <a:latin typeface="+mj-lt"/>
                        </a:rPr>
                        <a:t> (writing, math, etc.)</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43%</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7A">
                        <a:alpha val="27843"/>
                      </a:srgbClr>
                    </a:solidFill>
                  </a:tcPr>
                </a:tc>
                <a:tc>
                  <a:txBody>
                    <a:bodyPr/>
                    <a:lstStyle/>
                    <a:p>
                      <a:pPr algn="ctr"/>
                      <a:r>
                        <a:rPr lang="en-US" sz="1200" dirty="0" smtClean="0">
                          <a:latin typeface="+mj-lt"/>
                        </a:rPr>
                        <a:t>26%</a:t>
                      </a:r>
                      <a:endParaRPr lang="en-US" sz="1200" dirty="0">
                        <a:latin typeface="+mj-lt"/>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7A">
                        <a:alpha val="50196"/>
                      </a:srgbClr>
                    </a:solidFill>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724410157"/>
              </p:ext>
            </p:extLst>
          </p:nvPr>
        </p:nvGraphicFramePr>
        <p:xfrm>
          <a:off x="5029200" y="3352800"/>
          <a:ext cx="3352800" cy="1371600"/>
        </p:xfrm>
        <a:graphic>
          <a:graphicData uri="http://schemas.openxmlformats.org/drawingml/2006/table">
            <a:tbl>
              <a:tblPr bandRow="1">
                <a:tableStyleId>{5C22544A-7EE6-4342-B048-85BDC9FD1C3A}</a:tableStyleId>
              </a:tblPr>
              <a:tblGrid>
                <a:gridCol w="2265405"/>
                <a:gridCol w="1087395"/>
              </a:tblGrid>
              <a:tr h="228600">
                <a:tc>
                  <a:txBody>
                    <a:bodyPr/>
                    <a:lstStyle/>
                    <a:p>
                      <a:endParaRPr lang="en-US" sz="1200" dirty="0">
                        <a:latin typeface="+mj-lt"/>
                      </a:endParaRPr>
                    </a:p>
                  </a:txBody>
                  <a:tcPr>
                    <a:lnR w="12700" cap="flat" cmpd="sng" algn="ctr">
                      <a:solidFill>
                        <a:srgbClr val="00427A"/>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algn="ctr"/>
                      <a:r>
                        <a:rPr lang="en-US" sz="1200" i="1" dirty="0" smtClean="0">
                          <a:solidFill>
                            <a:schemeClr val="bg1"/>
                          </a:solidFill>
                          <a:latin typeface="+mj-lt"/>
                        </a:rPr>
                        <a:t>Rarely/Never</a:t>
                      </a:r>
                      <a:endParaRPr lang="en-US" sz="1200" i="1" dirty="0">
                        <a:solidFill>
                          <a:schemeClr val="bg1"/>
                        </a:solidFill>
                        <a:latin typeface="+mj-lt"/>
                      </a:endParaRPr>
                    </a:p>
                  </a:txBody>
                  <a:tcPr>
                    <a:lnL w="12700" cap="flat" cmpd="sng" algn="ctr">
                      <a:solidFill>
                        <a:srgbClr val="00427A"/>
                      </a:solidFill>
                      <a:prstDash val="solid"/>
                      <a:round/>
                      <a:headEnd type="none" w="med" len="med"/>
                      <a:tailEnd type="none" w="med" len="med"/>
                    </a:lnL>
                    <a:lnR w="12700" cap="flat" cmpd="sng" algn="ctr">
                      <a:solidFill>
                        <a:srgbClr val="00427A"/>
                      </a:solidFill>
                      <a:prstDash val="solid"/>
                      <a:round/>
                      <a:headEnd type="none" w="med" len="med"/>
                      <a:tailEnd type="none" w="med" len="med"/>
                    </a:lnR>
                    <a:lnB w="12700" cap="flat" cmpd="sng" algn="ctr">
                      <a:solidFill>
                        <a:srgbClr val="00427A"/>
                      </a:solidFill>
                      <a:prstDash val="solid"/>
                      <a:round/>
                      <a:headEnd type="none" w="med" len="med"/>
                      <a:tailEnd type="none" w="med" len="med"/>
                    </a:lnB>
                    <a:solidFill>
                      <a:srgbClr val="00427A"/>
                    </a:solidFill>
                  </a:tcPr>
                </a:tc>
              </a:tr>
              <a:tr h="259080">
                <a:tc>
                  <a:txBody>
                    <a:bodyPr/>
                    <a:lstStyle/>
                    <a:p>
                      <a:r>
                        <a:rPr lang="en-US" sz="1200" dirty="0" smtClean="0">
                          <a:latin typeface="+mj-lt"/>
                        </a:rPr>
                        <a:t>Academic advising/planning</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40%</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427A"/>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427A">
                        <a:alpha val="14902"/>
                      </a:srgbClr>
                    </a:solidFill>
                  </a:tcPr>
                </a:tc>
              </a:tr>
              <a:tr h="137160">
                <a:tc>
                  <a:txBody>
                    <a:bodyPr/>
                    <a:lstStyle/>
                    <a:p>
                      <a:r>
                        <a:rPr lang="en-US" sz="1200" dirty="0" smtClean="0">
                          <a:latin typeface="+mj-lt"/>
                        </a:rPr>
                        <a:t>Career counseling</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51%</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427A">
                        <a:alpha val="14902"/>
                      </a:srgbClr>
                    </a:solidFill>
                  </a:tcPr>
                </a:tc>
              </a:tr>
              <a:tr h="167640">
                <a:tc>
                  <a:txBody>
                    <a:bodyPr/>
                    <a:lstStyle/>
                    <a:p>
                      <a:r>
                        <a:rPr lang="en-US" sz="1200" dirty="0" smtClean="0">
                          <a:latin typeface="+mj-lt"/>
                        </a:rPr>
                        <a:t>Peer</a:t>
                      </a:r>
                      <a:r>
                        <a:rPr lang="en-US" sz="1200" baseline="0" dirty="0" smtClean="0">
                          <a:latin typeface="+mj-lt"/>
                        </a:rPr>
                        <a:t> or other tutoring</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47%</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7A">
                        <a:alpha val="14902"/>
                      </a:srgbClr>
                    </a:solidFill>
                  </a:tcPr>
                </a:tc>
              </a:tr>
              <a:tr h="121920">
                <a:tc>
                  <a:txBody>
                    <a:bodyPr/>
                    <a:lstStyle/>
                    <a:p>
                      <a:r>
                        <a:rPr lang="en-US" sz="1200" dirty="0" smtClean="0">
                          <a:latin typeface="+mj-lt"/>
                        </a:rPr>
                        <a:t>Skill labs</a:t>
                      </a:r>
                      <a:r>
                        <a:rPr lang="en-US" sz="1200" baseline="0" dirty="0" smtClean="0">
                          <a:latin typeface="+mj-lt"/>
                        </a:rPr>
                        <a:t> (writing, math, etc.)</a:t>
                      </a:r>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latin typeface="+mj-lt"/>
                        </a:rPr>
                        <a:t>43%</a:t>
                      </a:r>
                      <a:endParaRPr lang="en-US" sz="1200" dirty="0">
                        <a:latin typeface="+mj-lt"/>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27A">
                        <a:alpha val="14902"/>
                      </a:srgbClr>
                    </a:solidFill>
                  </a:tcPr>
                </a:tc>
              </a:tr>
            </a:tbl>
          </a:graphicData>
        </a:graphic>
      </p:graphicFrame>
      <p:sp>
        <p:nvSpPr>
          <p:cNvPr id="7" name="Rectangle 6"/>
          <p:cNvSpPr/>
          <p:nvPr/>
        </p:nvSpPr>
        <p:spPr>
          <a:xfrm>
            <a:off x="609600" y="2895600"/>
            <a:ext cx="3657600" cy="307777"/>
          </a:xfrm>
          <a:prstGeom prst="rect">
            <a:avLst/>
          </a:prstGeom>
        </p:spPr>
        <p:txBody>
          <a:bodyPr wrap="square">
            <a:spAutoFit/>
          </a:bodyPr>
          <a:lstStyle/>
          <a:p>
            <a:r>
              <a:rPr lang="en-US" sz="1400" dirty="0" smtClean="0">
                <a:solidFill>
                  <a:schemeClr val="tx2"/>
                </a:solidFill>
              </a:rPr>
              <a:t>How important are the services?</a:t>
            </a:r>
            <a:endParaRPr lang="en-US" sz="1400" dirty="0">
              <a:solidFill>
                <a:schemeClr val="tx2"/>
              </a:solidFill>
            </a:endParaRPr>
          </a:p>
        </p:txBody>
      </p:sp>
      <p:sp>
        <p:nvSpPr>
          <p:cNvPr id="8" name="Rectangle 7"/>
          <p:cNvSpPr/>
          <p:nvPr/>
        </p:nvSpPr>
        <p:spPr>
          <a:xfrm>
            <a:off x="4953000" y="2892623"/>
            <a:ext cx="3886200" cy="307777"/>
          </a:xfrm>
          <a:prstGeom prst="rect">
            <a:avLst/>
          </a:prstGeom>
        </p:spPr>
        <p:txBody>
          <a:bodyPr wrap="square">
            <a:spAutoFit/>
          </a:bodyPr>
          <a:lstStyle/>
          <a:p>
            <a:r>
              <a:rPr lang="en-US" sz="1400" dirty="0" smtClean="0">
                <a:solidFill>
                  <a:schemeClr val="tx2"/>
                </a:solidFill>
              </a:rPr>
              <a:t>How often do you use the services?</a:t>
            </a:r>
            <a:endParaRPr lang="en-US" sz="1400" dirty="0">
              <a:solidFill>
                <a:schemeClr val="tx2"/>
              </a:solidFill>
            </a:endParaRPr>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extLst>
      <p:ext uri="{BB962C8B-B14F-4D97-AF65-F5344CB8AC3E}">
        <p14:creationId xmlns="" xmlns:p14="http://schemas.microsoft.com/office/powerpoint/2010/main" val="36370019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Focus Institutional Policies on Creating the Conditions for Learning</a:t>
            </a:r>
          </a:p>
        </p:txBody>
      </p:sp>
      <p:sp>
        <p:nvSpPr>
          <p:cNvPr id="4" name="Slide Number Placeholder 3"/>
          <p:cNvSpPr>
            <a:spLocks noGrp="1"/>
          </p:cNvSpPr>
          <p:nvPr>
            <p:ph type="sldNum" sz="quarter" idx="12"/>
          </p:nvPr>
        </p:nvSpPr>
        <p:spPr/>
        <p:txBody>
          <a:bodyPr/>
          <a:lstStyle/>
          <a:p>
            <a:fld id="{AA800BDF-7CA0-4F0E-9DB8-2BB12D865371}" type="slidenum">
              <a:rPr lang="en-US" smtClean="0"/>
              <a:pPr/>
              <a:t>37</a:t>
            </a:fld>
            <a:endParaRPr lang="en-US"/>
          </a:p>
        </p:txBody>
      </p:sp>
      <p:sp>
        <p:nvSpPr>
          <p:cNvPr id="6" name="Content Placeholder 2"/>
          <p:cNvSpPr>
            <a:spLocks noGrp="1"/>
          </p:cNvSpPr>
          <p:nvPr>
            <p:ph idx="1"/>
          </p:nvPr>
        </p:nvSpPr>
        <p:spPr>
          <a:xfrm>
            <a:off x="381000" y="1600200"/>
            <a:ext cx="8305800" cy="990600"/>
          </a:xfrm>
        </p:spPr>
        <p:txBody>
          <a:bodyPr>
            <a:normAutofit/>
          </a:bodyPr>
          <a:lstStyle/>
          <a:p>
            <a:pPr marL="0" indent="0" algn="ctr">
              <a:buNone/>
            </a:pPr>
            <a:r>
              <a:rPr lang="en-US" sz="2000" b="1" dirty="0" smtClean="0"/>
              <a:t>Class Attendance</a:t>
            </a:r>
            <a:endParaRPr lang="en-US" sz="1800" b="1" dirty="0"/>
          </a:p>
          <a:p>
            <a:pPr marL="0" indent="0" algn="ctr">
              <a:buNone/>
            </a:pPr>
            <a:r>
              <a:rPr lang="en-US" sz="1800" dirty="0" smtClean="0"/>
              <a:t>During the current school year, how often have you skipped class? </a:t>
            </a:r>
            <a:endParaRPr lang="en-US" sz="1800" dirty="0"/>
          </a:p>
        </p:txBody>
      </p:sp>
      <p:graphicFrame>
        <p:nvGraphicFramePr>
          <p:cNvPr id="7" name="Chart 6"/>
          <p:cNvGraphicFramePr/>
          <p:nvPr>
            <p:extLst>
              <p:ext uri="{D42A27DB-BD31-4B8C-83A1-F6EECF244321}">
                <p14:modId xmlns="" xmlns:p14="http://schemas.microsoft.com/office/powerpoint/2010/main" val="2502063825"/>
              </p:ext>
            </p:extLst>
          </p:nvPr>
        </p:nvGraphicFramePr>
        <p:xfrm>
          <a:off x="838200" y="1828800"/>
          <a:ext cx="75438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extLst>
      <p:ext uri="{BB962C8B-B14F-4D97-AF65-F5344CB8AC3E}">
        <p14:creationId xmlns="" xmlns:p14="http://schemas.microsoft.com/office/powerpoint/2010/main" val="3767006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38</a:t>
            </a:fld>
            <a:endParaRPr lang="en-US"/>
          </a:p>
        </p:txBody>
      </p:sp>
      <p:graphicFrame>
        <p:nvGraphicFramePr>
          <p:cNvPr id="7" name="Table 6"/>
          <p:cNvGraphicFramePr>
            <a:graphicFrameLocks noGrp="1"/>
          </p:cNvGraphicFramePr>
          <p:nvPr/>
        </p:nvGraphicFramePr>
        <p:xfrm>
          <a:off x="457200" y="609599"/>
          <a:ext cx="8077201" cy="5334000"/>
        </p:xfrm>
        <a:graphic>
          <a:graphicData uri="http://schemas.openxmlformats.org/drawingml/2006/table">
            <a:tbl>
              <a:tblPr/>
              <a:tblGrid>
                <a:gridCol w="3683664"/>
                <a:gridCol w="3683664"/>
                <a:gridCol w="709873"/>
              </a:tblGrid>
              <a:tr h="1066800">
                <a:tc rowSpan="5">
                  <a:txBody>
                    <a:bodyPr/>
                    <a:lstStyle/>
                    <a:p>
                      <a:pPr algn="l" fontAlgn="t"/>
                      <a:endParaRPr lang="en-US" sz="2800" b="1" i="0" u="none" strike="noStrike" dirty="0" smtClean="0">
                        <a:solidFill>
                          <a:srgbClr val="000000"/>
                        </a:solidFill>
                        <a:latin typeface="Arial"/>
                      </a:endParaRPr>
                    </a:p>
                    <a:p>
                      <a:pPr algn="l" fontAlgn="t"/>
                      <a:endParaRPr lang="en-US" sz="2800" b="1" i="0" u="none" strike="noStrike" dirty="0" smtClean="0">
                        <a:solidFill>
                          <a:srgbClr val="000000"/>
                        </a:solidFill>
                        <a:latin typeface="Arial"/>
                      </a:endParaRPr>
                    </a:p>
                    <a:p>
                      <a:pPr algn="l" fontAlgn="t"/>
                      <a:r>
                        <a:rPr lang="en-US" sz="2800" b="1" i="0" u="none" strike="noStrike" dirty="0" smtClean="0">
                          <a:solidFill>
                            <a:srgbClr val="000000"/>
                          </a:solidFill>
                          <a:latin typeface="Arial"/>
                        </a:rPr>
                        <a:t>I </a:t>
                      </a:r>
                      <a:r>
                        <a:rPr lang="en-US" sz="2800" b="1" i="0" u="none" strike="noStrike" dirty="0">
                          <a:solidFill>
                            <a:srgbClr val="000000"/>
                          </a:solidFill>
                          <a:latin typeface="Arial"/>
                        </a:rPr>
                        <a:t>became aware that I was required to take a placement test </a:t>
                      </a:r>
                      <a:r>
                        <a:rPr lang="en-US" sz="2800" b="1" i="0" u="none" strike="noStrike" dirty="0" smtClean="0">
                          <a:solidFill>
                            <a:srgbClr val="000000"/>
                          </a:solidFill>
                          <a:latin typeface="Arial"/>
                        </a:rPr>
                        <a:t>at </a:t>
                      </a:r>
                      <a:r>
                        <a:rPr lang="en-US" sz="2800" b="1" i="0" u="none" strike="noStrike" dirty="0">
                          <a:solidFill>
                            <a:srgbClr val="000000"/>
                          </a:solidFill>
                          <a:latin typeface="Arial"/>
                        </a:rPr>
                        <a:t>this college:</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600" b="0" i="0" u="none" strike="noStrike" dirty="0">
                          <a:solidFill>
                            <a:srgbClr val="000000"/>
                          </a:solidFill>
                          <a:latin typeface="Arial"/>
                        </a:rPr>
                        <a:t>More than a month before taking the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600" b="0" i="0" u="none" strike="noStrike">
                          <a:solidFill>
                            <a:srgbClr val="000000"/>
                          </a:solidFill>
                          <a:latin typeface="Arial"/>
                        </a:rPr>
                        <a:t>43.9</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66800">
                <a:tc vMerge="1">
                  <a:txBody>
                    <a:bodyPr/>
                    <a:lstStyle/>
                    <a:p>
                      <a:endParaRPr lang="en-US"/>
                    </a:p>
                  </a:txBody>
                  <a:tcPr/>
                </a:tc>
                <a:tc>
                  <a:txBody>
                    <a:bodyPr/>
                    <a:lstStyle/>
                    <a:p>
                      <a:pPr algn="ctr" fontAlgn="t"/>
                      <a:r>
                        <a:rPr lang="en-US" sz="1600" b="0" i="0" u="none" strike="noStrike" dirty="0">
                          <a:solidFill>
                            <a:srgbClr val="000000"/>
                          </a:solidFill>
                          <a:latin typeface="Arial"/>
                        </a:rPr>
                        <a:t>About 1 to 4 weeks before taking the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600" b="0" i="0" u="none" strike="noStrike">
                          <a:solidFill>
                            <a:srgbClr val="000000"/>
                          </a:solidFill>
                          <a:latin typeface="Arial"/>
                        </a:rPr>
                        <a:t>17.5</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66800">
                <a:tc vMerge="1">
                  <a:txBody>
                    <a:bodyPr/>
                    <a:lstStyle/>
                    <a:p>
                      <a:endParaRPr lang="en-US"/>
                    </a:p>
                  </a:txBody>
                  <a:tcPr/>
                </a:tc>
                <a:tc>
                  <a:txBody>
                    <a:bodyPr/>
                    <a:lstStyle/>
                    <a:p>
                      <a:pPr algn="ctr" fontAlgn="t"/>
                      <a:r>
                        <a:rPr lang="en-US" sz="1600" b="0" i="0" u="none" strike="noStrike" dirty="0">
                          <a:solidFill>
                            <a:srgbClr val="000000"/>
                          </a:solidFill>
                          <a:latin typeface="Arial"/>
                        </a:rPr>
                        <a:t>About 1 to 6 days before taking the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600" b="0" i="0" u="none" strike="noStrike" dirty="0">
                          <a:solidFill>
                            <a:srgbClr val="000000"/>
                          </a:solidFill>
                          <a:latin typeface="Arial"/>
                        </a:rPr>
                        <a:t>6.2</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66800">
                <a:tc vMerge="1">
                  <a:txBody>
                    <a:bodyPr/>
                    <a:lstStyle/>
                    <a:p>
                      <a:endParaRPr lang="en-US"/>
                    </a:p>
                  </a:txBody>
                  <a:tcPr/>
                </a:tc>
                <a:tc>
                  <a:txBody>
                    <a:bodyPr/>
                    <a:lstStyle/>
                    <a:p>
                      <a:pPr algn="ctr" fontAlgn="t"/>
                      <a:r>
                        <a:rPr lang="en-US" sz="1600" b="0" i="0" u="none" strike="noStrike" dirty="0">
                          <a:solidFill>
                            <a:srgbClr val="000000"/>
                          </a:solidFill>
                          <a:latin typeface="Arial"/>
                        </a:rPr>
                        <a:t>The same day I took the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600" b="0" i="0" u="none" strike="noStrike" dirty="0">
                          <a:solidFill>
                            <a:srgbClr val="000000"/>
                          </a:solidFill>
                          <a:latin typeface="Arial"/>
                        </a:rPr>
                        <a:t>4.9</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66800">
                <a:tc vMerge="1">
                  <a:txBody>
                    <a:bodyPr/>
                    <a:lstStyle/>
                    <a:p>
                      <a:endParaRPr lang="en-US"/>
                    </a:p>
                  </a:txBody>
                  <a:tcPr/>
                </a:tc>
                <a:tc>
                  <a:txBody>
                    <a:bodyPr/>
                    <a:lstStyle/>
                    <a:p>
                      <a:pPr algn="ctr" fontAlgn="t"/>
                      <a:r>
                        <a:rPr lang="en-US" sz="1600" b="0" i="0" u="none" strike="noStrike" dirty="0">
                          <a:solidFill>
                            <a:srgbClr val="000000"/>
                          </a:solidFill>
                          <a:latin typeface="Arial"/>
                        </a:rPr>
                        <a:t>Not applicable; I did not take a placement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600" b="0" i="0" u="none" strike="noStrike" dirty="0">
                          <a:solidFill>
                            <a:srgbClr val="000000"/>
                          </a:solidFill>
                          <a:latin typeface="Arial"/>
                        </a:rPr>
                        <a:t>27.4</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39</a:t>
            </a:fld>
            <a:endParaRPr lang="en-US"/>
          </a:p>
        </p:txBody>
      </p:sp>
      <p:graphicFrame>
        <p:nvGraphicFramePr>
          <p:cNvPr id="5" name="Table 4"/>
          <p:cNvGraphicFramePr>
            <a:graphicFrameLocks noGrp="1"/>
          </p:cNvGraphicFramePr>
          <p:nvPr/>
        </p:nvGraphicFramePr>
        <p:xfrm>
          <a:off x="380999" y="990600"/>
          <a:ext cx="8458201" cy="5105400"/>
        </p:xfrm>
        <a:graphic>
          <a:graphicData uri="http://schemas.openxmlformats.org/drawingml/2006/table">
            <a:tbl>
              <a:tblPr/>
              <a:tblGrid>
                <a:gridCol w="3857422"/>
                <a:gridCol w="3857422"/>
                <a:gridCol w="743357"/>
              </a:tblGrid>
              <a:tr h="955204">
                <a:tc rowSpan="5">
                  <a:txBody>
                    <a:bodyPr/>
                    <a:lstStyle/>
                    <a:p>
                      <a:pPr algn="l" fontAlgn="t"/>
                      <a:endParaRPr lang="en-US" sz="1800" b="0" i="0" u="none" strike="noStrike" dirty="0" smtClean="0">
                        <a:solidFill>
                          <a:srgbClr val="000000"/>
                        </a:solidFill>
                        <a:latin typeface="Arial"/>
                      </a:endParaRPr>
                    </a:p>
                    <a:p>
                      <a:pPr algn="l" fontAlgn="t"/>
                      <a:endParaRPr lang="en-US" sz="1800" b="0" i="0" u="none" strike="noStrike" dirty="0" smtClean="0">
                        <a:solidFill>
                          <a:srgbClr val="000000"/>
                        </a:solidFill>
                        <a:latin typeface="Arial"/>
                      </a:endParaRPr>
                    </a:p>
                    <a:p>
                      <a:pPr algn="l" fontAlgn="t"/>
                      <a:r>
                        <a:rPr lang="en-US" sz="2400" b="0" i="0" u="none" strike="noStrike" dirty="0" smtClean="0">
                          <a:solidFill>
                            <a:srgbClr val="000000"/>
                          </a:solidFill>
                          <a:latin typeface="Arial"/>
                        </a:rPr>
                        <a:t>Before </a:t>
                      </a:r>
                      <a:r>
                        <a:rPr lang="en-US" sz="2400" b="0" i="0" u="none" strike="noStrike" dirty="0">
                          <a:solidFill>
                            <a:srgbClr val="000000"/>
                          </a:solidFill>
                          <a:latin typeface="Arial"/>
                        </a:rPr>
                        <a:t>enrolling at this college, I prepared for this college's placement test </a:t>
                      </a:r>
                      <a:r>
                        <a:rPr lang="en-US" sz="2400" b="0" i="0" u="none" strike="noStrike" dirty="0" smtClean="0">
                          <a:solidFill>
                            <a:srgbClr val="000000"/>
                          </a:solidFill>
                          <a:latin typeface="Arial"/>
                        </a:rPr>
                        <a:t>in </a:t>
                      </a:r>
                      <a:r>
                        <a:rPr lang="en-US" sz="2400" b="0" i="0" u="none" strike="noStrike" dirty="0">
                          <a:solidFill>
                            <a:srgbClr val="000000"/>
                          </a:solidFill>
                          <a:latin typeface="Arial"/>
                        </a:rPr>
                        <a:t>the following way:</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800" b="0" i="0" u="none" strike="noStrike" dirty="0">
                          <a:solidFill>
                            <a:srgbClr val="000000"/>
                          </a:solidFill>
                          <a:latin typeface="Arial"/>
                        </a:rPr>
                        <a:t>On my own using online or printed materials provided by the college</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800" b="0" i="0" u="none" strike="noStrike">
                          <a:solidFill>
                            <a:srgbClr val="000000"/>
                          </a:solidFill>
                          <a:latin typeface="Arial"/>
                        </a:rPr>
                        <a:t>12.3</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955204">
                <a:tc vMerge="1">
                  <a:txBody>
                    <a:bodyPr/>
                    <a:lstStyle/>
                    <a:p>
                      <a:endParaRPr lang="en-US"/>
                    </a:p>
                  </a:txBody>
                  <a:tcPr/>
                </a:tc>
                <a:tc>
                  <a:txBody>
                    <a:bodyPr/>
                    <a:lstStyle/>
                    <a:p>
                      <a:pPr algn="ctr" fontAlgn="t"/>
                      <a:r>
                        <a:rPr lang="en-US" sz="1800" b="0" i="0" u="none" strike="noStrike" dirty="0">
                          <a:solidFill>
                            <a:srgbClr val="000000"/>
                          </a:solidFill>
                          <a:latin typeface="Arial"/>
                        </a:rPr>
                        <a:t>Participating in a brief (8 hours or less), intensive brush-up/refresher workshop</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800" b="0" i="0" u="none" strike="noStrike">
                          <a:solidFill>
                            <a:srgbClr val="000000"/>
                          </a:solidFill>
                          <a:latin typeface="Arial"/>
                        </a:rPr>
                        <a:t>5.3</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284584">
                <a:tc vMerge="1">
                  <a:txBody>
                    <a:bodyPr/>
                    <a:lstStyle/>
                    <a:p>
                      <a:endParaRPr lang="en-US"/>
                    </a:p>
                  </a:txBody>
                  <a:tcPr/>
                </a:tc>
                <a:tc>
                  <a:txBody>
                    <a:bodyPr/>
                    <a:lstStyle/>
                    <a:p>
                      <a:pPr algn="ctr" fontAlgn="t"/>
                      <a:r>
                        <a:rPr lang="en-US" sz="1800" b="0" i="0" u="none" strike="noStrike" dirty="0">
                          <a:solidFill>
                            <a:srgbClr val="000000"/>
                          </a:solidFill>
                          <a:latin typeface="Arial"/>
                        </a:rPr>
                        <a:t>Participating in a multi-day or multi-week brush-up/refresher program (often held during the summer before fall enrollment)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800" b="0" i="0" u="none" strike="noStrike" dirty="0">
                          <a:solidFill>
                            <a:srgbClr val="000000"/>
                          </a:solidFill>
                          <a:latin typeface="Arial"/>
                        </a:rPr>
                        <a:t>5.3</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955204">
                <a:tc vMerge="1">
                  <a:txBody>
                    <a:bodyPr/>
                    <a:lstStyle/>
                    <a:p>
                      <a:endParaRPr lang="en-US"/>
                    </a:p>
                  </a:txBody>
                  <a:tcPr/>
                </a:tc>
                <a:tc>
                  <a:txBody>
                    <a:bodyPr/>
                    <a:lstStyle/>
                    <a:p>
                      <a:pPr algn="ctr" fontAlgn="t"/>
                      <a:r>
                        <a:rPr lang="en-US" sz="1800" b="0" i="0" u="none" strike="noStrike" dirty="0">
                          <a:solidFill>
                            <a:srgbClr val="000000"/>
                          </a:solidFill>
                          <a:latin typeface="Arial"/>
                        </a:rPr>
                        <a:t>I did not do anything to prepare for this college's placement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800" b="0" i="0" u="none" strike="noStrike" dirty="0">
                          <a:solidFill>
                            <a:srgbClr val="000000"/>
                          </a:solidFill>
                          <a:latin typeface="Arial"/>
                        </a:rPr>
                        <a:t>48.7</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955204">
                <a:tc vMerge="1">
                  <a:txBody>
                    <a:bodyPr/>
                    <a:lstStyle/>
                    <a:p>
                      <a:endParaRPr lang="en-US"/>
                    </a:p>
                  </a:txBody>
                  <a:tcPr/>
                </a:tc>
                <a:tc>
                  <a:txBody>
                    <a:bodyPr/>
                    <a:lstStyle/>
                    <a:p>
                      <a:pPr algn="ctr" fontAlgn="t"/>
                      <a:r>
                        <a:rPr lang="en-US" sz="1800" b="0" i="0" u="none" strike="noStrike" dirty="0">
                          <a:solidFill>
                            <a:srgbClr val="000000"/>
                          </a:solidFill>
                          <a:latin typeface="Arial"/>
                        </a:rPr>
                        <a:t>Not applicable; I did not take a placement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1800" b="0" i="0" u="none" strike="noStrike" dirty="0">
                          <a:solidFill>
                            <a:srgbClr val="000000"/>
                          </a:solidFill>
                          <a:latin typeface="Arial"/>
                        </a:rPr>
                        <a:t>28.4</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a:t>
            </a:fld>
            <a:endParaRPr lang="en-US"/>
          </a:p>
        </p:txBody>
      </p:sp>
      <p:graphicFrame>
        <p:nvGraphicFramePr>
          <p:cNvPr id="2" name="Table 1"/>
          <p:cNvGraphicFramePr>
            <a:graphicFrameLocks noGrp="1"/>
          </p:cNvGraphicFramePr>
          <p:nvPr>
            <p:extLst>
              <p:ext uri="{D42A27DB-BD31-4B8C-83A1-F6EECF244321}">
                <p14:modId xmlns="" xmlns:p14="http://schemas.microsoft.com/office/powerpoint/2010/main" val="3528675156"/>
              </p:ext>
            </p:extLst>
          </p:nvPr>
        </p:nvGraphicFramePr>
        <p:xfrm>
          <a:off x="457200" y="380990"/>
          <a:ext cx="8458199" cy="6248405"/>
        </p:xfrm>
        <a:graphic>
          <a:graphicData uri="http://schemas.openxmlformats.org/drawingml/2006/table">
            <a:tbl>
              <a:tblPr>
                <a:tableStyleId>{5C22544A-7EE6-4342-B048-85BDC9FD1C3A}</a:tableStyleId>
              </a:tblPr>
              <a:tblGrid>
                <a:gridCol w="5687772"/>
                <a:gridCol w="2770427"/>
              </a:tblGrid>
              <a:tr h="205731">
                <a:tc>
                  <a:txBody>
                    <a:bodyPr/>
                    <a:lstStyle/>
                    <a:p>
                      <a:pPr algn="l" fontAlgn="ctr"/>
                      <a:r>
                        <a:rPr lang="en-US" sz="1200" u="none" strike="noStrike" dirty="0">
                          <a:effectLst/>
                        </a:rPr>
                        <a:t>COURSENO</a:t>
                      </a:r>
                      <a:endParaRPr lang="en-US" sz="1200" b="0" i="0" u="none" strike="noStrike" dirty="0">
                        <a:solidFill>
                          <a:srgbClr val="000000"/>
                        </a:solidFill>
                        <a:effectLst/>
                        <a:latin typeface="Arial"/>
                      </a:endParaRPr>
                    </a:p>
                  </a:txBody>
                  <a:tcPr marL="7453" marR="7453" marT="7453" marB="0" anchor="ctr"/>
                </a:tc>
                <a:tc>
                  <a:txBody>
                    <a:bodyPr/>
                    <a:lstStyle/>
                    <a:p>
                      <a:pPr algn="l" fontAlgn="ct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ANTH-130-6177  </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ESL-106-7348</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AOJ-148-6109</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GEOG-120-8864</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AOJ-150-6111</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HED-158-6426</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ART-124-7407</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HIST-108-7767</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ART-141-6250</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HIST-137-8962</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ART-171-6277</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MATH-090-7884</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ASTR-110-6342</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MATH-175-7995</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CA-172-6919</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MATH-180-8018</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CD-121-6671</a:t>
                      </a:r>
                      <a:endParaRPr lang="en-US" sz="1200" b="0" i="0" u="none" strike="noStrike">
                        <a:solidFill>
                          <a:srgbClr val="000000"/>
                        </a:solidFill>
                        <a:effectLst/>
                        <a:latin typeface="Arial"/>
                      </a:endParaRPr>
                    </a:p>
                  </a:txBody>
                  <a:tcPr marL="7453" marR="7453" marT="7453" marB="0" anchor="ctr"/>
                </a:tc>
                <a:tc>
                  <a:txBody>
                    <a:bodyPr/>
                    <a:lstStyle/>
                    <a:p>
                      <a:pPr algn="l" fontAlgn="ctr"/>
                      <a:r>
                        <a:rPr lang="en-US" sz="1200" u="none" strike="noStrike">
                          <a:effectLst/>
                        </a:rPr>
                        <a:t>MUS-106-8097</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CD-125-6674</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MUS-133-8132</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CHEM-142-6660</a:t>
                      </a:r>
                      <a:endParaRPr lang="en-US" sz="1200" b="0" i="0" u="none" strike="noStrike">
                        <a:solidFill>
                          <a:srgbClr val="000000"/>
                        </a:solidFill>
                        <a:effectLst/>
                        <a:latin typeface="Arial"/>
                      </a:endParaRPr>
                    </a:p>
                  </a:txBody>
                  <a:tcPr marL="7453" marR="7453" marT="7453" marB="0" anchor="ctr"/>
                </a:tc>
                <a:tc>
                  <a:txBody>
                    <a:bodyPr/>
                    <a:lstStyle/>
                    <a:p>
                      <a:pPr algn="l" fontAlgn="ctr"/>
                      <a:r>
                        <a:rPr lang="en-US" sz="1200" u="none" strike="noStrike">
                          <a:effectLst/>
                        </a:rPr>
                        <a:t>PHIL-110-8320</a:t>
                      </a:r>
                      <a:endParaRPr lang="en-US" sz="1200" b="0" i="0" u="none" strike="noStrike">
                        <a:solidFill>
                          <a:srgbClr val="000000"/>
                        </a:solidFill>
                        <a:effectLst/>
                        <a:latin typeface="Arial"/>
                      </a:endParaRPr>
                    </a:p>
                  </a:txBody>
                  <a:tcPr marL="7453" marR="7453" marT="7453" marB="0" anchor="ctr"/>
                </a:tc>
              </a:tr>
              <a:tr h="346834">
                <a:tc>
                  <a:txBody>
                    <a:bodyPr/>
                    <a:lstStyle/>
                    <a:p>
                      <a:pPr algn="l" fontAlgn="ctr"/>
                      <a:r>
                        <a:rPr lang="en-US" sz="1200" u="none" strike="noStrike" dirty="0">
                          <a:effectLst/>
                        </a:rPr>
                        <a:t>Combined: ART-130-6227 / ART-229-6312 / ART-283C-6295</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PHIL-112-8331</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Combined: ENGL-140-7274 / ENGL-143-7277</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PHIL-130-8339</a:t>
                      </a:r>
                      <a:endParaRPr lang="en-US" sz="1200" b="0" i="0" u="none" strike="noStrike">
                        <a:solidFill>
                          <a:srgbClr val="000000"/>
                        </a:solidFill>
                        <a:effectLst/>
                        <a:latin typeface="Arial"/>
                      </a:endParaRPr>
                    </a:p>
                  </a:txBody>
                  <a:tcPr marL="7453" marR="7453" marT="7453" marB="0" anchor="ctr"/>
                </a:tc>
              </a:tr>
              <a:tr h="346834">
                <a:tc>
                  <a:txBody>
                    <a:bodyPr/>
                    <a:lstStyle/>
                    <a:p>
                      <a:pPr algn="l" fontAlgn="ctr"/>
                      <a:r>
                        <a:rPr lang="en-US" sz="1200" u="none" strike="noStrike" dirty="0">
                          <a:effectLst/>
                        </a:rPr>
                        <a:t>Combined: ES-060A-7449 / ES-060B-7451 / ES-060C-7453</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PHYC-140-8875</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COMM-120-6755</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PSY-201-9271</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COMM-120-8823</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RELG-140-8455</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CSIS-110-6818</a:t>
                      </a:r>
                      <a:endParaRPr lang="en-US" sz="1200" b="0" i="0" u="none" strike="noStrike">
                        <a:solidFill>
                          <a:srgbClr val="000000"/>
                        </a:solidFill>
                        <a:effectLst/>
                        <a:latin typeface="Arial"/>
                      </a:endParaRPr>
                    </a:p>
                  </a:txBody>
                  <a:tcPr marL="7453" marR="7453" marT="7453" marB="0" anchor="ctr"/>
                </a:tc>
                <a:tc>
                  <a:txBody>
                    <a:bodyPr/>
                    <a:lstStyle/>
                    <a:p>
                      <a:pPr algn="l" fontAlgn="ctr"/>
                      <a:r>
                        <a:rPr lang="en-US" sz="1200" u="none" strike="noStrike">
                          <a:effectLst/>
                        </a:rPr>
                        <a:t>SCI-110-8482</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dirty="0">
                          <a:effectLst/>
                        </a:rPr>
                        <a:t>DANC-110-6979</a:t>
                      </a:r>
                      <a:endParaRPr lang="en-US" sz="1200" b="0" i="0" u="none" strike="noStrike" dirty="0">
                        <a:solidFill>
                          <a:srgbClr val="000000"/>
                        </a:solidFill>
                        <a:effectLst/>
                        <a:latin typeface="Arial"/>
                      </a:endParaRPr>
                    </a:p>
                  </a:txBody>
                  <a:tcPr marL="7453" marR="7453" marT="7453" marB="0" anchor="ctr"/>
                </a:tc>
                <a:tc>
                  <a:txBody>
                    <a:bodyPr/>
                    <a:lstStyle/>
                    <a:p>
                      <a:pPr algn="l" fontAlgn="ctr"/>
                      <a:r>
                        <a:rPr lang="en-US" sz="1200" u="none" strike="noStrike">
                          <a:effectLst/>
                        </a:rPr>
                        <a:t>SOC-120-8504</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ECON-120-7035</a:t>
                      </a:r>
                      <a:endParaRPr lang="en-US" sz="1200" b="0" i="0" u="none" strike="noStrike">
                        <a:solidFill>
                          <a:srgbClr val="000000"/>
                        </a:solidFill>
                        <a:effectLst/>
                        <a:latin typeface="Arial"/>
                      </a:endParaRPr>
                    </a:p>
                  </a:txBody>
                  <a:tcPr marL="7453" marR="7453" marT="7453" marB="0" anchor="ctr"/>
                </a:tc>
                <a:tc>
                  <a:txBody>
                    <a:bodyPr/>
                    <a:lstStyle/>
                    <a:p>
                      <a:pPr algn="l" fontAlgn="ctr"/>
                      <a:r>
                        <a:rPr lang="en-US" sz="1200" u="none" strike="noStrike" dirty="0">
                          <a:effectLst/>
                        </a:rPr>
                        <a:t>SPAN-120-8534</a:t>
                      </a:r>
                      <a:endParaRPr lang="en-US" sz="1200" b="0" i="0" u="none" strike="noStrike" dirty="0">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ENGL-090-7079</a:t>
                      </a:r>
                      <a:endParaRPr lang="en-US" sz="1200" b="0" i="0" u="none" strike="noStrike">
                        <a:solidFill>
                          <a:srgbClr val="000000"/>
                        </a:solidFill>
                        <a:effectLst/>
                        <a:latin typeface="Arial"/>
                      </a:endParaRPr>
                    </a:p>
                  </a:txBody>
                  <a:tcPr marL="7453" marR="7453" marT="7453" marB="0" anchor="ctr"/>
                </a:tc>
                <a:tc>
                  <a:txBody>
                    <a:bodyPr/>
                    <a:lstStyle/>
                    <a:p>
                      <a:pPr algn="l" fontAlgn="ctr"/>
                      <a:r>
                        <a:rPr lang="en-US" sz="1200" u="none" strike="noStrike">
                          <a:effectLst/>
                        </a:rPr>
                        <a:t>SPAN-121-8561</a:t>
                      </a:r>
                      <a:endParaRPr lang="en-US" sz="1200" b="0" i="0" u="none" strike="noStrike">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ENGL-098-7097</a:t>
                      </a:r>
                      <a:endParaRPr lang="en-US" sz="1200" b="0" i="0" u="none" strike="noStrike">
                        <a:solidFill>
                          <a:srgbClr val="000000"/>
                        </a:solidFill>
                        <a:effectLst/>
                        <a:latin typeface="Arial"/>
                      </a:endParaRPr>
                    </a:p>
                  </a:txBody>
                  <a:tcPr marL="7453" marR="7453" marT="7453" marB="0" anchor="ctr"/>
                </a:tc>
                <a:tc>
                  <a:txBody>
                    <a:bodyPr/>
                    <a:lstStyle/>
                    <a:p>
                      <a:pPr algn="l" fontAlgn="ctr"/>
                      <a:r>
                        <a:rPr lang="en-US" sz="1200" u="none" strike="noStrike" dirty="0">
                          <a:effectLst/>
                        </a:rPr>
                        <a:t>THTR-155-8720</a:t>
                      </a:r>
                      <a:endParaRPr lang="en-US" sz="1200" b="0" i="0" u="none" strike="noStrike" dirty="0">
                        <a:solidFill>
                          <a:srgbClr val="000000"/>
                        </a:solidFill>
                        <a:effectLst/>
                        <a:latin typeface="Arial"/>
                      </a:endParaRPr>
                    </a:p>
                  </a:txBody>
                  <a:tcPr marL="7453" marR="7453" marT="7453" marB="0" anchor="ctr"/>
                </a:tc>
              </a:tr>
              <a:tr h="205731">
                <a:tc>
                  <a:txBody>
                    <a:bodyPr/>
                    <a:lstStyle/>
                    <a:p>
                      <a:pPr algn="l" fontAlgn="ctr"/>
                      <a:r>
                        <a:rPr lang="en-US" sz="1200" u="none" strike="noStrike">
                          <a:effectLst/>
                        </a:rPr>
                        <a:t>ENGL-110-7155</a:t>
                      </a:r>
                      <a:endParaRPr lang="en-US" sz="1200" b="0" i="0" u="none" strike="noStrike">
                        <a:solidFill>
                          <a:srgbClr val="000000"/>
                        </a:solidFill>
                        <a:effectLst/>
                        <a:latin typeface="Arial"/>
                      </a:endParaRPr>
                    </a:p>
                  </a:txBody>
                  <a:tcPr marL="7453" marR="7453" marT="7453" marB="0" anchor="ctr"/>
                </a:tc>
                <a:tc>
                  <a:txBody>
                    <a:bodyPr/>
                    <a:lstStyle/>
                    <a:p>
                      <a:pPr algn="l" fontAlgn="b"/>
                      <a:endParaRPr lang="en-US" sz="1200" b="0" i="0" u="none" strike="noStrike" dirty="0">
                        <a:solidFill>
                          <a:srgbClr val="000000"/>
                        </a:solidFill>
                        <a:effectLst/>
                        <a:latin typeface="Calibri"/>
                      </a:endParaRPr>
                    </a:p>
                  </a:txBody>
                  <a:tcPr marL="7453" marR="7453" marT="7453" marB="0" anchor="b"/>
                </a:tc>
              </a:tr>
              <a:tr h="205731">
                <a:tc>
                  <a:txBody>
                    <a:bodyPr/>
                    <a:lstStyle/>
                    <a:p>
                      <a:pPr algn="l" fontAlgn="ctr"/>
                      <a:r>
                        <a:rPr lang="en-US" sz="1200" u="none" strike="noStrike">
                          <a:effectLst/>
                        </a:rPr>
                        <a:t>ENGL-120-7230</a:t>
                      </a:r>
                      <a:endParaRPr lang="en-US" sz="1200" b="0" i="0" u="none" strike="noStrike">
                        <a:solidFill>
                          <a:srgbClr val="000000"/>
                        </a:solidFill>
                        <a:effectLst/>
                        <a:latin typeface="Arial"/>
                      </a:endParaRPr>
                    </a:p>
                  </a:txBody>
                  <a:tcPr marL="7453" marR="7453" marT="7453" marB="0" anchor="ctr"/>
                </a:tc>
                <a:tc>
                  <a:txBody>
                    <a:bodyPr/>
                    <a:lstStyle/>
                    <a:p>
                      <a:pPr algn="l" fontAlgn="b"/>
                      <a:endParaRPr lang="en-US" sz="1200" b="0" i="0" u="none" strike="noStrike">
                        <a:solidFill>
                          <a:srgbClr val="000000"/>
                        </a:solidFill>
                        <a:effectLst/>
                        <a:latin typeface="Calibri"/>
                      </a:endParaRPr>
                    </a:p>
                  </a:txBody>
                  <a:tcPr marL="7453" marR="7453" marT="7453" marB="0" anchor="b"/>
                </a:tc>
              </a:tr>
              <a:tr h="205731">
                <a:tc>
                  <a:txBody>
                    <a:bodyPr/>
                    <a:lstStyle/>
                    <a:p>
                      <a:pPr algn="l" fontAlgn="ctr"/>
                      <a:r>
                        <a:rPr lang="en-US" sz="1200" u="none" strike="noStrike">
                          <a:effectLst/>
                        </a:rPr>
                        <a:t>ENGL-120-9160</a:t>
                      </a:r>
                      <a:endParaRPr lang="en-US" sz="1200" b="0" i="0" u="none" strike="noStrike">
                        <a:solidFill>
                          <a:srgbClr val="000000"/>
                        </a:solidFill>
                        <a:effectLst/>
                        <a:latin typeface="Arial"/>
                      </a:endParaRPr>
                    </a:p>
                  </a:txBody>
                  <a:tcPr marL="7453" marR="7453" marT="7453" marB="0" anchor="ctr"/>
                </a:tc>
                <a:tc>
                  <a:txBody>
                    <a:bodyPr/>
                    <a:lstStyle/>
                    <a:p>
                      <a:pPr algn="l" fontAlgn="b"/>
                      <a:endParaRPr lang="en-US" sz="1200" b="0" i="0" u="none" strike="noStrike" dirty="0">
                        <a:solidFill>
                          <a:srgbClr val="000000"/>
                        </a:solidFill>
                        <a:effectLst/>
                        <a:latin typeface="Calibri"/>
                      </a:endParaRPr>
                    </a:p>
                  </a:txBody>
                  <a:tcPr marL="7453" marR="7453" marT="7453" marB="0" anchor="b"/>
                </a:tc>
              </a:tr>
              <a:tr h="205731">
                <a:tc>
                  <a:txBody>
                    <a:bodyPr/>
                    <a:lstStyle/>
                    <a:p>
                      <a:pPr algn="l" fontAlgn="ctr"/>
                      <a:r>
                        <a:rPr lang="en-US" sz="1200" u="none" strike="noStrike">
                          <a:effectLst/>
                        </a:rPr>
                        <a:t>ENGL-124-7248</a:t>
                      </a:r>
                      <a:endParaRPr lang="en-US" sz="1200" b="0" i="0" u="none" strike="noStrike">
                        <a:solidFill>
                          <a:srgbClr val="000000"/>
                        </a:solidFill>
                        <a:effectLst/>
                        <a:latin typeface="Arial"/>
                      </a:endParaRPr>
                    </a:p>
                  </a:txBody>
                  <a:tcPr marL="7453" marR="7453" marT="7453" marB="0" anchor="ctr"/>
                </a:tc>
                <a:tc>
                  <a:txBody>
                    <a:bodyPr/>
                    <a:lstStyle/>
                    <a:p>
                      <a:pPr algn="l" fontAlgn="b"/>
                      <a:endParaRPr lang="en-US" sz="1200" b="0" i="0" u="none" strike="noStrike" dirty="0">
                        <a:solidFill>
                          <a:srgbClr val="000000"/>
                        </a:solidFill>
                        <a:effectLst/>
                        <a:latin typeface="Calibri"/>
                      </a:endParaRPr>
                    </a:p>
                  </a:txBody>
                  <a:tcPr marL="7453" marR="7453" marT="7453" marB="0" anchor="b"/>
                </a:tc>
              </a:tr>
              <a:tr h="205731">
                <a:tc>
                  <a:txBody>
                    <a:bodyPr/>
                    <a:lstStyle/>
                    <a:p>
                      <a:pPr algn="l" fontAlgn="ctr"/>
                      <a:r>
                        <a:rPr lang="en-US" sz="1200" u="none" strike="noStrike" dirty="0">
                          <a:effectLst/>
                        </a:rPr>
                        <a:t>ES-006-7392</a:t>
                      </a:r>
                      <a:endParaRPr lang="en-US" sz="1200" b="0" i="0" u="none" strike="noStrike" dirty="0">
                        <a:solidFill>
                          <a:srgbClr val="000000"/>
                        </a:solidFill>
                        <a:effectLst/>
                        <a:latin typeface="Arial"/>
                      </a:endParaRPr>
                    </a:p>
                  </a:txBody>
                  <a:tcPr marL="7453" marR="7453" marT="7453" marB="0" anchor="ctr"/>
                </a:tc>
                <a:tc>
                  <a:txBody>
                    <a:bodyPr/>
                    <a:lstStyle/>
                    <a:p>
                      <a:pPr algn="l" fontAlgn="b"/>
                      <a:endParaRPr lang="en-US" sz="1200" b="0" i="0" u="none" strike="noStrike" dirty="0">
                        <a:solidFill>
                          <a:srgbClr val="000000"/>
                        </a:solidFill>
                        <a:effectLst/>
                        <a:latin typeface="Calibri"/>
                      </a:endParaRPr>
                    </a:p>
                  </a:txBody>
                  <a:tcPr marL="7453" marR="7453" marT="7453" marB="0" anchor="b"/>
                </a:tc>
              </a:tr>
              <a:tr h="205731">
                <a:tc>
                  <a:txBody>
                    <a:bodyPr/>
                    <a:lstStyle/>
                    <a:p>
                      <a:pPr algn="l" fontAlgn="ctr"/>
                      <a:r>
                        <a:rPr lang="en-US" sz="1200" u="none" strike="noStrike">
                          <a:effectLst/>
                        </a:rPr>
                        <a:t>ES-023-7413</a:t>
                      </a:r>
                      <a:endParaRPr lang="en-US" sz="1200" b="0" i="0" u="none" strike="noStrike">
                        <a:solidFill>
                          <a:srgbClr val="000000"/>
                        </a:solidFill>
                        <a:effectLst/>
                        <a:latin typeface="Arial"/>
                      </a:endParaRPr>
                    </a:p>
                  </a:txBody>
                  <a:tcPr marL="7453" marR="7453" marT="7453" marB="0" anchor="ctr"/>
                </a:tc>
                <a:tc>
                  <a:txBody>
                    <a:bodyPr/>
                    <a:lstStyle/>
                    <a:p>
                      <a:pPr algn="l" fontAlgn="b"/>
                      <a:endParaRPr lang="en-US" sz="1200" b="0" i="0" u="none" strike="noStrike" dirty="0">
                        <a:solidFill>
                          <a:srgbClr val="000000"/>
                        </a:solidFill>
                        <a:effectLst/>
                        <a:latin typeface="Calibri"/>
                      </a:endParaRPr>
                    </a:p>
                  </a:txBody>
                  <a:tcPr marL="7453" marR="7453" marT="7453" marB="0" anchor="b"/>
                </a:tc>
              </a:tr>
              <a:tr h="205731">
                <a:tc>
                  <a:txBody>
                    <a:bodyPr/>
                    <a:lstStyle/>
                    <a:p>
                      <a:pPr algn="l" fontAlgn="ctr"/>
                      <a:r>
                        <a:rPr lang="en-US" sz="1200" u="none" strike="noStrike">
                          <a:effectLst/>
                        </a:rPr>
                        <a:t>ES-023-7420</a:t>
                      </a:r>
                      <a:endParaRPr lang="en-US" sz="1200" b="0" i="0" u="none" strike="noStrike">
                        <a:solidFill>
                          <a:srgbClr val="000000"/>
                        </a:solidFill>
                        <a:effectLst/>
                        <a:latin typeface="Arial"/>
                      </a:endParaRPr>
                    </a:p>
                  </a:txBody>
                  <a:tcPr marL="7453" marR="7453" marT="7453" marB="0" anchor="ctr"/>
                </a:tc>
                <a:tc>
                  <a:txBody>
                    <a:bodyPr/>
                    <a:lstStyle/>
                    <a:p>
                      <a:pPr algn="l" fontAlgn="b"/>
                      <a:endParaRPr lang="en-US" sz="1200" b="0" i="0" u="none" strike="noStrike" dirty="0">
                        <a:solidFill>
                          <a:srgbClr val="000000"/>
                        </a:solidFill>
                        <a:effectLst/>
                        <a:latin typeface="Calibri"/>
                      </a:endParaRPr>
                    </a:p>
                  </a:txBody>
                  <a:tcPr marL="7453" marR="7453" marT="7453" marB="0" anchor="b"/>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40</a:t>
            </a:fld>
            <a:endParaRPr lang="en-US"/>
          </a:p>
        </p:txBody>
      </p:sp>
      <p:graphicFrame>
        <p:nvGraphicFramePr>
          <p:cNvPr id="5" name="Table 4"/>
          <p:cNvGraphicFramePr>
            <a:graphicFrameLocks noGrp="1"/>
          </p:cNvGraphicFramePr>
          <p:nvPr/>
        </p:nvGraphicFramePr>
        <p:xfrm>
          <a:off x="457201" y="761998"/>
          <a:ext cx="8305799" cy="5562604"/>
        </p:xfrm>
        <a:graphic>
          <a:graphicData uri="http://schemas.openxmlformats.org/drawingml/2006/table">
            <a:tbl>
              <a:tblPr/>
              <a:tblGrid>
                <a:gridCol w="3787918"/>
                <a:gridCol w="3787918"/>
                <a:gridCol w="729963"/>
              </a:tblGrid>
              <a:tr h="1390651">
                <a:tc rowSpan="4">
                  <a:txBody>
                    <a:bodyPr/>
                    <a:lstStyle/>
                    <a:p>
                      <a:pPr algn="l" fontAlgn="t"/>
                      <a:endParaRPr lang="en-US" sz="1800" b="0" i="0" u="none" strike="noStrike" dirty="0" smtClean="0">
                        <a:solidFill>
                          <a:srgbClr val="000000"/>
                        </a:solidFill>
                        <a:latin typeface="Arial"/>
                      </a:endParaRPr>
                    </a:p>
                    <a:p>
                      <a:pPr algn="l" fontAlgn="t"/>
                      <a:endParaRPr lang="en-US" sz="1800" b="0" i="0" u="none" strike="noStrike" dirty="0" smtClean="0">
                        <a:solidFill>
                          <a:srgbClr val="000000"/>
                        </a:solidFill>
                        <a:latin typeface="Arial"/>
                      </a:endParaRPr>
                    </a:p>
                    <a:p>
                      <a:pPr algn="l" fontAlgn="t"/>
                      <a:r>
                        <a:rPr lang="en-US" sz="2800" b="0" i="0" u="none" strike="noStrike" dirty="0" smtClean="0">
                          <a:solidFill>
                            <a:srgbClr val="000000"/>
                          </a:solidFill>
                          <a:latin typeface="Arial"/>
                        </a:rPr>
                        <a:t>The </a:t>
                      </a:r>
                      <a:r>
                        <a:rPr lang="en-US" sz="2800" b="0" i="0" u="none" strike="noStrike" dirty="0">
                          <a:solidFill>
                            <a:srgbClr val="000000"/>
                          </a:solidFill>
                          <a:latin typeface="Arial"/>
                        </a:rPr>
                        <a:t>results of the placement test I took at this college indicated that I needed to take a developmental/basic skills/college prep course...</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dirty="0">
                          <a:solidFill>
                            <a:srgbClr val="000000"/>
                          </a:solidFill>
                          <a:latin typeface="Arial"/>
                        </a:rPr>
                        <a:t>In MORE THAN ONE academic skills area (reading, writing, and/or math)</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a:solidFill>
                            <a:srgbClr val="000000"/>
                          </a:solidFill>
                          <a:latin typeface="Arial"/>
                        </a:rPr>
                        <a:t>21.2</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390651">
                <a:tc vMerge="1">
                  <a:txBody>
                    <a:bodyPr/>
                    <a:lstStyle/>
                    <a:p>
                      <a:endParaRPr lang="en-US"/>
                    </a:p>
                  </a:txBody>
                  <a:tcPr/>
                </a:tc>
                <a:tc>
                  <a:txBody>
                    <a:bodyPr/>
                    <a:lstStyle/>
                    <a:p>
                      <a:pPr algn="ctr" fontAlgn="t"/>
                      <a:r>
                        <a:rPr lang="en-US" sz="2000" b="0" i="0" u="none" strike="noStrike" dirty="0">
                          <a:solidFill>
                            <a:srgbClr val="000000"/>
                          </a:solidFill>
                          <a:latin typeface="Arial"/>
                        </a:rPr>
                        <a:t>In ONE academic skill area (reading, writing, or math)</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a:solidFill>
                            <a:srgbClr val="000000"/>
                          </a:solidFill>
                          <a:latin typeface="Arial"/>
                        </a:rPr>
                        <a:t>27.6</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390651">
                <a:tc vMerge="1">
                  <a:txBody>
                    <a:bodyPr/>
                    <a:lstStyle/>
                    <a:p>
                      <a:endParaRPr lang="en-US"/>
                    </a:p>
                  </a:txBody>
                  <a:tcPr/>
                </a:tc>
                <a:tc>
                  <a:txBody>
                    <a:bodyPr/>
                    <a:lstStyle/>
                    <a:p>
                      <a:pPr algn="ctr" fontAlgn="t"/>
                      <a:r>
                        <a:rPr lang="en-US" sz="2000" b="0" i="0" u="none" strike="noStrike" dirty="0">
                          <a:solidFill>
                            <a:srgbClr val="000000"/>
                          </a:solidFill>
                          <a:latin typeface="Arial"/>
                        </a:rPr>
                        <a:t>None of the academic skill areas (reading, writing, or math)</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dirty="0">
                          <a:solidFill>
                            <a:srgbClr val="000000"/>
                          </a:solidFill>
                          <a:latin typeface="Arial"/>
                        </a:rPr>
                        <a:t>27.4</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390651">
                <a:tc vMerge="1">
                  <a:txBody>
                    <a:bodyPr/>
                    <a:lstStyle/>
                    <a:p>
                      <a:endParaRPr lang="en-US"/>
                    </a:p>
                  </a:txBody>
                  <a:tcPr/>
                </a:tc>
                <a:tc>
                  <a:txBody>
                    <a:bodyPr/>
                    <a:lstStyle/>
                    <a:p>
                      <a:pPr algn="ctr" fontAlgn="t"/>
                      <a:r>
                        <a:rPr lang="en-US" sz="2000" b="0" i="0" u="none" strike="noStrike">
                          <a:solidFill>
                            <a:srgbClr val="000000"/>
                          </a:solidFill>
                          <a:latin typeface="Arial"/>
                        </a:rPr>
                        <a:t>Not applicable; I did not take a placement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dirty="0">
                          <a:solidFill>
                            <a:srgbClr val="000000"/>
                          </a:solidFill>
                          <a:latin typeface="Arial"/>
                        </a:rPr>
                        <a:t>23.9</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41</a:t>
            </a:fld>
            <a:endParaRPr lang="en-US"/>
          </a:p>
        </p:txBody>
      </p:sp>
      <p:graphicFrame>
        <p:nvGraphicFramePr>
          <p:cNvPr id="5" name="Table 4"/>
          <p:cNvGraphicFramePr>
            <a:graphicFrameLocks noGrp="1"/>
          </p:cNvGraphicFramePr>
          <p:nvPr/>
        </p:nvGraphicFramePr>
        <p:xfrm>
          <a:off x="381000" y="914400"/>
          <a:ext cx="8382000" cy="4786667"/>
        </p:xfrm>
        <a:graphic>
          <a:graphicData uri="http://schemas.openxmlformats.org/drawingml/2006/table">
            <a:tbl>
              <a:tblPr/>
              <a:tblGrid>
                <a:gridCol w="3822670"/>
                <a:gridCol w="3822670"/>
                <a:gridCol w="736660"/>
              </a:tblGrid>
              <a:tr h="872860">
                <a:tc rowSpan="5">
                  <a:txBody>
                    <a:bodyPr/>
                    <a:lstStyle/>
                    <a:p>
                      <a:pPr algn="l" fontAlgn="t"/>
                      <a:endParaRPr lang="en-US" sz="2000" b="0" i="0" u="none" strike="noStrike" dirty="0" smtClean="0">
                        <a:solidFill>
                          <a:srgbClr val="000000"/>
                        </a:solidFill>
                        <a:latin typeface="Arial"/>
                      </a:endParaRPr>
                    </a:p>
                    <a:p>
                      <a:pPr algn="l" fontAlgn="t"/>
                      <a:endParaRPr lang="en-US" sz="2000" b="0" i="0" u="none" strike="noStrike" dirty="0" smtClean="0">
                        <a:solidFill>
                          <a:srgbClr val="000000"/>
                        </a:solidFill>
                        <a:latin typeface="Arial"/>
                      </a:endParaRPr>
                    </a:p>
                    <a:p>
                      <a:pPr algn="l" fontAlgn="t"/>
                      <a:r>
                        <a:rPr lang="en-US" sz="2400" b="0" i="0" u="none" strike="noStrike" dirty="0" smtClean="0">
                          <a:solidFill>
                            <a:srgbClr val="000000"/>
                          </a:solidFill>
                          <a:latin typeface="Arial"/>
                        </a:rPr>
                        <a:t>Because </a:t>
                      </a:r>
                      <a:r>
                        <a:rPr lang="en-US" sz="2400" b="0" i="0" u="none" strike="noStrike" dirty="0">
                          <a:solidFill>
                            <a:srgbClr val="000000"/>
                          </a:solidFill>
                          <a:latin typeface="Arial"/>
                        </a:rPr>
                        <a:t>my placement test results indicated that I needed to take at least one developmental/basic skills/college prep course, I was...</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dirty="0">
                          <a:solidFill>
                            <a:srgbClr val="000000"/>
                          </a:solidFill>
                          <a:latin typeface="Arial"/>
                        </a:rPr>
                        <a:t>TOLD that I was REQUIRED to take MORE THAN one of these courses in my first term</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a:solidFill>
                            <a:srgbClr val="000000"/>
                          </a:solidFill>
                          <a:latin typeface="Arial"/>
                        </a:rPr>
                        <a:t>11.3</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872860">
                <a:tc vMerge="1">
                  <a:txBody>
                    <a:bodyPr/>
                    <a:lstStyle/>
                    <a:p>
                      <a:endParaRPr lang="en-US"/>
                    </a:p>
                  </a:txBody>
                  <a:tcPr/>
                </a:tc>
                <a:tc>
                  <a:txBody>
                    <a:bodyPr/>
                    <a:lstStyle/>
                    <a:p>
                      <a:pPr algn="ctr" fontAlgn="t"/>
                      <a:r>
                        <a:rPr lang="en-US" sz="2000" b="0" i="0" u="none" strike="noStrike" dirty="0">
                          <a:solidFill>
                            <a:srgbClr val="000000"/>
                          </a:solidFill>
                          <a:latin typeface="Arial"/>
                        </a:rPr>
                        <a:t>TOLD that I was REQUIRED to take ONE of these courses in my first term</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a:solidFill>
                            <a:srgbClr val="000000"/>
                          </a:solidFill>
                          <a:latin typeface="Arial"/>
                        </a:rPr>
                        <a:t>14.7</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997177">
                <a:tc vMerge="1">
                  <a:txBody>
                    <a:bodyPr/>
                    <a:lstStyle/>
                    <a:p>
                      <a:endParaRPr lang="en-US"/>
                    </a:p>
                  </a:txBody>
                  <a:tcPr/>
                </a:tc>
                <a:tc>
                  <a:txBody>
                    <a:bodyPr/>
                    <a:lstStyle/>
                    <a:p>
                      <a:pPr algn="ctr" fontAlgn="t"/>
                      <a:r>
                        <a:rPr lang="en-US" sz="2000" b="0" i="0" u="none" strike="noStrike" dirty="0">
                          <a:solidFill>
                            <a:srgbClr val="000000"/>
                          </a:solidFill>
                          <a:latin typeface="Arial"/>
                        </a:rPr>
                        <a:t>TOLD that I should or could take one of these courses, but I was NOT required to in my first term</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a:solidFill>
                            <a:srgbClr val="000000"/>
                          </a:solidFill>
                          <a:latin typeface="Arial"/>
                        </a:rPr>
                        <a:t>20.6</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163813">
                <a:tc vMerge="1">
                  <a:txBody>
                    <a:bodyPr/>
                    <a:lstStyle/>
                    <a:p>
                      <a:endParaRPr lang="en-US"/>
                    </a:p>
                  </a:txBody>
                  <a:tcPr/>
                </a:tc>
                <a:tc>
                  <a:txBody>
                    <a:bodyPr/>
                    <a:lstStyle/>
                    <a:p>
                      <a:pPr algn="ctr" fontAlgn="t"/>
                      <a:r>
                        <a:rPr lang="en-US" sz="2000" b="0" i="0" u="none" strike="noStrike" dirty="0">
                          <a:solidFill>
                            <a:srgbClr val="000000"/>
                          </a:solidFill>
                          <a:latin typeface="Arial"/>
                        </a:rPr>
                        <a:t>Not applicable; my placement test results did not indicate that I needed to take any of these courses</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dirty="0">
                          <a:solidFill>
                            <a:srgbClr val="000000"/>
                          </a:solidFill>
                          <a:latin typeface="Arial"/>
                        </a:rPr>
                        <a:t>22.4</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741490">
                <a:tc vMerge="1">
                  <a:txBody>
                    <a:bodyPr/>
                    <a:lstStyle/>
                    <a:p>
                      <a:endParaRPr lang="en-US"/>
                    </a:p>
                  </a:txBody>
                  <a:tcPr/>
                </a:tc>
                <a:tc>
                  <a:txBody>
                    <a:bodyPr/>
                    <a:lstStyle/>
                    <a:p>
                      <a:pPr algn="ctr" fontAlgn="t"/>
                      <a:r>
                        <a:rPr lang="en-US" sz="2000" b="0" i="0" u="none" strike="noStrike" dirty="0">
                          <a:solidFill>
                            <a:srgbClr val="000000"/>
                          </a:solidFill>
                          <a:latin typeface="Arial"/>
                        </a:rPr>
                        <a:t>Not applicable; I did not take a placement test</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000" b="0" i="0" u="none" strike="noStrike" dirty="0">
                          <a:solidFill>
                            <a:srgbClr val="000000"/>
                          </a:solidFill>
                          <a:latin typeface="Arial"/>
                        </a:rPr>
                        <a:t>31</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42</a:t>
            </a:fld>
            <a:endParaRPr lang="en-US"/>
          </a:p>
        </p:txBody>
      </p:sp>
      <p:graphicFrame>
        <p:nvGraphicFramePr>
          <p:cNvPr id="5" name="Table 4"/>
          <p:cNvGraphicFramePr>
            <a:graphicFrameLocks noGrp="1"/>
          </p:cNvGraphicFramePr>
          <p:nvPr/>
        </p:nvGraphicFramePr>
        <p:xfrm>
          <a:off x="533400" y="1219199"/>
          <a:ext cx="8000999" cy="4800600"/>
        </p:xfrm>
        <a:graphic>
          <a:graphicData uri="http://schemas.openxmlformats.org/drawingml/2006/table">
            <a:tbl>
              <a:tblPr/>
              <a:tblGrid>
                <a:gridCol w="3648912"/>
                <a:gridCol w="3648912"/>
                <a:gridCol w="703175"/>
              </a:tblGrid>
              <a:tr h="1600200">
                <a:tc rowSpan="3">
                  <a:txBody>
                    <a:bodyPr/>
                    <a:lstStyle/>
                    <a:p>
                      <a:pPr algn="l" fontAlgn="t"/>
                      <a:endParaRPr lang="en-US" sz="2000" b="0" i="0" u="none" strike="noStrike" dirty="0" smtClean="0">
                        <a:solidFill>
                          <a:srgbClr val="000000"/>
                        </a:solidFill>
                        <a:latin typeface="Arial"/>
                      </a:endParaRPr>
                    </a:p>
                    <a:p>
                      <a:pPr algn="l" fontAlgn="t"/>
                      <a:r>
                        <a:rPr lang="en-US" sz="2000" b="0" i="0" u="none" strike="noStrike" dirty="0" smtClean="0">
                          <a:solidFill>
                            <a:srgbClr val="000000"/>
                          </a:solidFill>
                          <a:latin typeface="Arial"/>
                        </a:rPr>
                        <a:t>Before </a:t>
                      </a:r>
                      <a:r>
                        <a:rPr lang="en-US" sz="2000" b="0" i="0" u="none" strike="noStrike" dirty="0">
                          <a:solidFill>
                            <a:srgbClr val="000000"/>
                          </a:solidFill>
                          <a:latin typeface="Arial"/>
                        </a:rPr>
                        <a:t>the end of my first term at this college, an advisor helped me develop an academic plan (a personalized plan with a defined sequence of courses for completing a college certificate or degree and/or for transferring to a 4-year college or university).</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Yes</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32</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600200">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No</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50.1</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600200">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I'm </a:t>
                      </a:r>
                      <a:r>
                        <a:rPr lang="en-US" sz="2400" b="0" i="0" u="none" strike="noStrike" dirty="0">
                          <a:solidFill>
                            <a:srgbClr val="000000"/>
                          </a:solidFill>
                          <a:latin typeface="Arial"/>
                        </a:rPr>
                        <a:t>still in my first term; I have NOT YET developed an academic plan</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17.9</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43</a:t>
            </a:fld>
            <a:endParaRPr lang="en-US"/>
          </a:p>
        </p:txBody>
      </p:sp>
      <p:graphicFrame>
        <p:nvGraphicFramePr>
          <p:cNvPr id="5" name="Table 4"/>
          <p:cNvGraphicFramePr>
            <a:graphicFrameLocks noGrp="1"/>
          </p:cNvGraphicFramePr>
          <p:nvPr/>
        </p:nvGraphicFramePr>
        <p:xfrm>
          <a:off x="609601" y="1219199"/>
          <a:ext cx="7848599" cy="4724400"/>
        </p:xfrm>
        <a:graphic>
          <a:graphicData uri="http://schemas.openxmlformats.org/drawingml/2006/table">
            <a:tbl>
              <a:tblPr/>
              <a:tblGrid>
                <a:gridCol w="3579409"/>
                <a:gridCol w="3579409"/>
                <a:gridCol w="689781"/>
              </a:tblGrid>
              <a:tr h="1574800">
                <a:tc rowSpan="3">
                  <a:txBody>
                    <a:bodyPr/>
                    <a:lstStyle/>
                    <a:p>
                      <a:pPr algn="l" fontAlgn="t"/>
                      <a:endParaRPr lang="en-US" sz="2400" b="0" i="0" u="none" strike="noStrike" dirty="0" smtClean="0">
                        <a:solidFill>
                          <a:srgbClr val="000000"/>
                        </a:solidFill>
                        <a:latin typeface="Arial"/>
                      </a:endParaRPr>
                    </a:p>
                    <a:p>
                      <a:pPr algn="l" fontAlgn="t"/>
                      <a:endParaRPr lang="en-US" sz="2400" b="0" i="0" u="none" strike="noStrike" dirty="0" smtClean="0">
                        <a:solidFill>
                          <a:srgbClr val="000000"/>
                        </a:solidFill>
                        <a:latin typeface="Arial"/>
                      </a:endParaRPr>
                    </a:p>
                    <a:p>
                      <a:pPr algn="l" fontAlgn="t"/>
                      <a:r>
                        <a:rPr lang="en-US" sz="2400" b="0" i="0" u="none" strike="noStrike" dirty="0" smtClean="0">
                          <a:solidFill>
                            <a:srgbClr val="000000"/>
                          </a:solidFill>
                          <a:latin typeface="Arial"/>
                        </a:rPr>
                        <a:t>Someone </a:t>
                      </a:r>
                      <a:r>
                        <a:rPr lang="en-US" sz="2400" b="0" i="0" u="none" strike="noStrike" dirty="0">
                          <a:solidFill>
                            <a:srgbClr val="000000"/>
                          </a:solidFill>
                          <a:latin typeface="Arial"/>
                        </a:rPr>
                        <a:t>at this college contacts me if I am struggling with my studies to help me get the assistance I need.</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Yes</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9.6</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574800">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No</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52.6</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574800">
                <a:tc vMerge="1">
                  <a:txBody>
                    <a:bodyPr/>
                    <a:lstStyle/>
                    <a:p>
                      <a:endParaRPr lang="en-US"/>
                    </a:p>
                  </a:txBody>
                  <a:tcPr/>
                </a:tc>
                <a:tc>
                  <a:txBody>
                    <a:bodyPr/>
                    <a:lstStyle/>
                    <a:p>
                      <a:pPr algn="ctr" fontAlgn="t"/>
                      <a:r>
                        <a:rPr lang="en-US" sz="2400" b="0" i="0" u="none" strike="noStrike">
                          <a:solidFill>
                            <a:srgbClr val="000000"/>
                          </a:solidFill>
                          <a:latin typeface="Arial"/>
                        </a:rPr>
                        <a:t>Not applicable; I have not experienced academic difficulties at this college</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r>
                        <a:rPr lang="en-US" sz="2400" b="0" i="0" u="none" strike="noStrike" dirty="0">
                          <a:solidFill>
                            <a:srgbClr val="000000"/>
                          </a:solidFill>
                          <a:latin typeface="Arial"/>
                        </a:rPr>
                        <a:t>37.8</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44</a:t>
            </a:fld>
            <a:endParaRPr lang="en-US"/>
          </a:p>
        </p:txBody>
      </p:sp>
      <p:graphicFrame>
        <p:nvGraphicFramePr>
          <p:cNvPr id="5" name="Table 4"/>
          <p:cNvGraphicFramePr>
            <a:graphicFrameLocks noGrp="1"/>
          </p:cNvGraphicFramePr>
          <p:nvPr/>
        </p:nvGraphicFramePr>
        <p:xfrm>
          <a:off x="838199" y="762004"/>
          <a:ext cx="7696200" cy="5486395"/>
        </p:xfrm>
        <a:graphic>
          <a:graphicData uri="http://schemas.openxmlformats.org/drawingml/2006/table">
            <a:tbl>
              <a:tblPr/>
              <a:tblGrid>
                <a:gridCol w="3509906"/>
                <a:gridCol w="3509906"/>
                <a:gridCol w="676388"/>
              </a:tblGrid>
              <a:tr h="1097279">
                <a:tc rowSpan="5">
                  <a:txBody>
                    <a:bodyPr/>
                    <a:lstStyle/>
                    <a:p>
                      <a:pPr algn="l" fontAlgn="t"/>
                      <a:endParaRPr lang="en-US" sz="2400" b="0" i="0" u="none" strike="noStrike" dirty="0" smtClean="0">
                        <a:solidFill>
                          <a:srgbClr val="000000"/>
                        </a:solidFill>
                        <a:latin typeface="Arial"/>
                      </a:endParaRPr>
                    </a:p>
                    <a:p>
                      <a:pPr algn="l" fontAlgn="t"/>
                      <a:endParaRPr lang="en-US" sz="2400" b="0" i="0" u="none" strike="noStrike" dirty="0" smtClean="0">
                        <a:solidFill>
                          <a:srgbClr val="000000"/>
                        </a:solidFill>
                        <a:latin typeface="Arial"/>
                      </a:endParaRPr>
                    </a:p>
                    <a:p>
                      <a:pPr algn="l" fontAlgn="t"/>
                      <a:endParaRPr lang="en-US" sz="2400" b="0" i="0" u="none" strike="noStrike" dirty="0" smtClean="0">
                        <a:solidFill>
                          <a:srgbClr val="000000"/>
                        </a:solidFill>
                        <a:latin typeface="Arial"/>
                      </a:endParaRPr>
                    </a:p>
                    <a:p>
                      <a:pPr algn="l" fontAlgn="t"/>
                      <a:r>
                        <a:rPr lang="en-US" sz="2400" b="0" i="0" u="none" strike="noStrike" dirty="0" smtClean="0">
                          <a:solidFill>
                            <a:srgbClr val="000000"/>
                          </a:solidFill>
                          <a:latin typeface="Arial"/>
                        </a:rPr>
                        <a:t>During </a:t>
                      </a:r>
                      <a:r>
                        <a:rPr lang="en-US" sz="2400" b="0" i="0" u="none" strike="noStrike" dirty="0">
                          <a:solidFill>
                            <a:srgbClr val="000000"/>
                          </a:solidFill>
                          <a:latin typeface="Arial"/>
                        </a:rPr>
                        <a:t>the current academic year, I participated in tutoring provided by this college.</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Never</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69.2</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97279">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Less </a:t>
                      </a:r>
                      <a:r>
                        <a:rPr lang="en-US" sz="2400" b="0" i="0" u="none" strike="noStrike" dirty="0">
                          <a:solidFill>
                            <a:srgbClr val="000000"/>
                          </a:solidFill>
                          <a:latin typeface="Arial"/>
                        </a:rPr>
                        <a:t>than 1 time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15.7</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97279">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1 </a:t>
                      </a:r>
                      <a:r>
                        <a:rPr lang="en-US" sz="2400" b="0" i="0" u="none" strike="noStrike" dirty="0">
                          <a:solidFill>
                            <a:srgbClr val="000000"/>
                          </a:solidFill>
                          <a:latin typeface="Arial"/>
                        </a:rPr>
                        <a:t>to 2 times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10.2</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97279">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3 </a:t>
                      </a:r>
                      <a:r>
                        <a:rPr lang="en-US" sz="2400" b="0" i="0" u="none" strike="noStrike" dirty="0">
                          <a:solidFill>
                            <a:srgbClr val="000000"/>
                          </a:solidFill>
                          <a:latin typeface="Arial"/>
                        </a:rPr>
                        <a:t>to 4 times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2.8</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97279">
                <a:tc vMerge="1">
                  <a:txBody>
                    <a:bodyPr/>
                    <a:lstStyle/>
                    <a:p>
                      <a:endParaRPr lang="en-US"/>
                    </a:p>
                  </a:txBody>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More </a:t>
                      </a:r>
                      <a:r>
                        <a:rPr lang="en-US" sz="2400" b="0" i="0" u="none" strike="noStrike" dirty="0">
                          <a:solidFill>
                            <a:srgbClr val="000000"/>
                          </a:solidFill>
                          <a:latin typeface="Arial"/>
                        </a:rPr>
                        <a:t>than 4 times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400" b="0" i="0" u="none" strike="noStrike" dirty="0" smtClean="0">
                        <a:solidFill>
                          <a:srgbClr val="000000"/>
                        </a:solidFill>
                        <a:latin typeface="Arial"/>
                      </a:endParaRPr>
                    </a:p>
                    <a:p>
                      <a:pPr algn="ctr" fontAlgn="t"/>
                      <a:r>
                        <a:rPr lang="en-US" sz="2400" b="0" i="0" u="none" strike="noStrike" dirty="0" smtClean="0">
                          <a:solidFill>
                            <a:srgbClr val="000000"/>
                          </a:solidFill>
                          <a:latin typeface="Arial"/>
                        </a:rPr>
                        <a:t>2.1</a:t>
                      </a:r>
                      <a:endParaRPr lang="en-US" sz="24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800BDF-7CA0-4F0E-9DB8-2BB12D865371}" type="slidenum">
              <a:rPr lang="en-US" smtClean="0"/>
              <a:pPr/>
              <a:t>45</a:t>
            </a:fld>
            <a:endParaRPr lang="en-US"/>
          </a:p>
        </p:txBody>
      </p:sp>
      <p:graphicFrame>
        <p:nvGraphicFramePr>
          <p:cNvPr id="5" name="Table 4"/>
          <p:cNvGraphicFramePr>
            <a:graphicFrameLocks noGrp="1"/>
          </p:cNvGraphicFramePr>
          <p:nvPr/>
        </p:nvGraphicFramePr>
        <p:xfrm>
          <a:off x="609601" y="762004"/>
          <a:ext cx="8000999" cy="5410195"/>
        </p:xfrm>
        <a:graphic>
          <a:graphicData uri="http://schemas.openxmlformats.org/drawingml/2006/table">
            <a:tbl>
              <a:tblPr/>
              <a:tblGrid>
                <a:gridCol w="3648912"/>
                <a:gridCol w="3648912"/>
                <a:gridCol w="703175"/>
              </a:tblGrid>
              <a:tr h="1082039">
                <a:tc rowSpan="5">
                  <a:txBody>
                    <a:bodyPr/>
                    <a:lstStyle/>
                    <a:p>
                      <a:pPr algn="l" fontAlgn="t"/>
                      <a:endParaRPr lang="en-US" sz="2000" b="0" i="0" u="none" strike="noStrike" dirty="0" smtClean="0">
                        <a:solidFill>
                          <a:srgbClr val="000000"/>
                        </a:solidFill>
                        <a:latin typeface="Arial"/>
                      </a:endParaRPr>
                    </a:p>
                    <a:p>
                      <a:pPr algn="l" fontAlgn="t"/>
                      <a:endParaRPr lang="en-US" sz="2000" b="0" i="0" u="none" strike="noStrike" dirty="0" smtClean="0">
                        <a:solidFill>
                          <a:srgbClr val="000000"/>
                        </a:solidFill>
                        <a:latin typeface="Arial"/>
                      </a:endParaRPr>
                    </a:p>
                    <a:p>
                      <a:pPr algn="l" fontAlgn="t"/>
                      <a:r>
                        <a:rPr lang="en-US" sz="2000" b="0" i="0" u="none" strike="noStrike" dirty="0" smtClean="0">
                          <a:solidFill>
                            <a:srgbClr val="000000"/>
                          </a:solidFill>
                          <a:latin typeface="Arial"/>
                        </a:rPr>
                        <a:t>During </a:t>
                      </a:r>
                      <a:r>
                        <a:rPr lang="en-US" sz="2000" b="0" i="0" u="none" strike="noStrike" dirty="0">
                          <a:solidFill>
                            <a:srgbClr val="000000"/>
                          </a:solidFill>
                          <a:latin typeface="Arial"/>
                        </a:rPr>
                        <a:t>the current academic year at this college, I participated in supplemental instruction/supplemental learning (extra class sessions with the instructor or an experienced student).</a:t>
                      </a:r>
                    </a:p>
                  </a:txBody>
                  <a:tcPr marL="0" marR="0" marT="0" marB="0">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Never</a:t>
                      </a:r>
                      <a:endParaRPr lang="en-US" sz="20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82.1</a:t>
                      </a:r>
                      <a:endParaRPr lang="en-US" sz="20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82039">
                <a:tc vMerge="1">
                  <a:txBody>
                    <a:bodyPr/>
                    <a:lstStyle/>
                    <a:p>
                      <a:endParaRPr lang="en-US"/>
                    </a:p>
                  </a:txBody>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Less </a:t>
                      </a:r>
                      <a:r>
                        <a:rPr lang="en-US" sz="2000" b="0" i="0" u="none" strike="noStrike" dirty="0">
                          <a:solidFill>
                            <a:srgbClr val="000000"/>
                          </a:solidFill>
                          <a:latin typeface="Arial"/>
                        </a:rPr>
                        <a:t>than 1 time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9.9</a:t>
                      </a:r>
                      <a:endParaRPr lang="en-US" sz="20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82039">
                <a:tc vMerge="1">
                  <a:txBody>
                    <a:bodyPr/>
                    <a:lstStyle/>
                    <a:p>
                      <a:endParaRPr lang="en-US"/>
                    </a:p>
                  </a:txBody>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1 </a:t>
                      </a:r>
                      <a:r>
                        <a:rPr lang="en-US" sz="2000" b="0" i="0" u="none" strike="noStrike" dirty="0">
                          <a:solidFill>
                            <a:srgbClr val="000000"/>
                          </a:solidFill>
                          <a:latin typeface="Arial"/>
                        </a:rPr>
                        <a:t>to 2 times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6.1</a:t>
                      </a:r>
                      <a:endParaRPr lang="en-US" sz="20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82039">
                <a:tc vMerge="1">
                  <a:txBody>
                    <a:bodyPr/>
                    <a:lstStyle/>
                    <a:p>
                      <a:endParaRPr lang="en-US"/>
                    </a:p>
                  </a:txBody>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3 </a:t>
                      </a:r>
                      <a:r>
                        <a:rPr lang="en-US" sz="2000" b="0" i="0" u="none" strike="noStrike" dirty="0">
                          <a:solidFill>
                            <a:srgbClr val="000000"/>
                          </a:solidFill>
                          <a:latin typeface="Arial"/>
                        </a:rPr>
                        <a:t>to 4 times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0.9</a:t>
                      </a:r>
                      <a:endParaRPr lang="en-US" sz="20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1082039">
                <a:tc vMerge="1">
                  <a:txBody>
                    <a:bodyPr/>
                    <a:lstStyle/>
                    <a:p>
                      <a:endParaRPr lang="en-US"/>
                    </a:p>
                  </a:txBody>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More </a:t>
                      </a:r>
                      <a:r>
                        <a:rPr lang="en-US" sz="2000" b="0" i="0" u="none" strike="noStrike" dirty="0">
                          <a:solidFill>
                            <a:srgbClr val="000000"/>
                          </a:solidFill>
                          <a:latin typeface="Arial"/>
                        </a:rPr>
                        <a:t>than 4 times a week</a:t>
                      </a: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fontAlgn="t"/>
                      <a:endParaRPr lang="en-US" sz="2000" b="0" i="0" u="none" strike="noStrike" dirty="0" smtClean="0">
                        <a:solidFill>
                          <a:srgbClr val="000000"/>
                        </a:solidFill>
                        <a:latin typeface="Arial"/>
                      </a:endParaRPr>
                    </a:p>
                    <a:p>
                      <a:pPr algn="ctr" fontAlgn="t"/>
                      <a:r>
                        <a:rPr lang="en-US" sz="2000" b="0" i="0" u="none" strike="noStrike" dirty="0" smtClean="0">
                          <a:solidFill>
                            <a:srgbClr val="000000"/>
                          </a:solidFill>
                          <a:latin typeface="Arial"/>
                        </a:rPr>
                        <a:t>0.9</a:t>
                      </a:r>
                      <a:endParaRPr lang="en-US" sz="2000" b="0" i="0" u="none" strike="noStrike" dirty="0">
                        <a:solidFill>
                          <a:srgbClr val="000000"/>
                        </a:solidFill>
                        <a:latin typeface="Arial"/>
                      </a:endParaRPr>
                    </a:p>
                  </a:txBody>
                  <a:tcPr marL="0" marR="0" marT="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839200" cy="1981200"/>
          </a:xfrm>
        </p:spPr>
        <p:txBody>
          <a:bodyPr>
            <a:normAutofit/>
          </a:bodyPr>
          <a:lstStyle/>
          <a:p>
            <a:pPr algn="ctr"/>
            <a:r>
              <a:rPr lang="en-US" sz="5400" dirty="0" smtClean="0"/>
              <a:t>What are we going to do now?</a:t>
            </a:r>
            <a:endParaRPr lang="en-US" sz="5400"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46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First-Generation Status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5</a:t>
            </a:fld>
            <a:endParaRPr lang="en-US" dirty="0"/>
          </a:p>
        </p:txBody>
      </p:sp>
      <p:graphicFrame>
        <p:nvGraphicFramePr>
          <p:cNvPr id="6" name="Chart 5"/>
          <p:cNvGraphicFramePr/>
          <p:nvPr>
            <p:extLst>
              <p:ext uri="{D42A27DB-BD31-4B8C-83A1-F6EECF244321}">
                <p14:modId xmlns="" xmlns:p14="http://schemas.microsoft.com/office/powerpoint/2010/main" val="2502063825"/>
              </p:ext>
            </p:extLst>
          </p:nvPr>
        </p:nvGraphicFramePr>
        <p:xfrm>
          <a:off x="381000" y="990600"/>
          <a:ext cx="83058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6</a:t>
            </a:fld>
            <a:endParaRPr lang="en-US"/>
          </a:p>
        </p:txBody>
      </p:sp>
      <p:sp>
        <p:nvSpPr>
          <p:cNvPr id="6" name="TextBox 5"/>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7" name="Chart 6"/>
          <p:cNvGraphicFramePr/>
          <p:nvPr>
            <p:extLst>
              <p:ext uri="{D42A27DB-BD31-4B8C-83A1-F6EECF244321}">
                <p14:modId xmlns="" xmlns:p14="http://schemas.microsoft.com/office/powerpoint/2010/main" val="2502063825"/>
              </p:ext>
            </p:extLst>
          </p:nvPr>
        </p:nvGraphicFramePr>
        <p:xfrm>
          <a:off x="381000" y="1752600"/>
          <a:ext cx="8305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a:t>
            </a:r>
            <a:br>
              <a:rPr lang="en-US" dirty="0" smtClean="0"/>
            </a:br>
            <a:r>
              <a:rPr lang="en-US" dirty="0" smtClean="0"/>
              <a:t>Goals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7</a:t>
            </a:fld>
            <a:endParaRPr lang="en-US"/>
          </a:p>
        </p:txBody>
      </p:sp>
      <p:sp>
        <p:nvSpPr>
          <p:cNvPr id="5" name="TextBox 4"/>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6" name="Content Placeholder 2"/>
          <p:cNvGraphicFramePr>
            <a:graphicFrameLocks noGrp="1"/>
          </p:cNvGraphicFramePr>
          <p:nvPr>
            <p:ph idx="1"/>
            <p:extLst>
              <p:ext uri="{D42A27DB-BD31-4B8C-83A1-F6EECF244321}">
                <p14:modId xmlns="" xmlns:p14="http://schemas.microsoft.com/office/powerpoint/2010/main" val="503762698"/>
              </p:ext>
            </p:extLst>
          </p:nvPr>
        </p:nvGraphicFramePr>
        <p:xfrm>
          <a:off x="533400" y="16764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Total Credit Hours Earned</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8</a:t>
            </a:fld>
            <a:endParaRPr lang="en-US"/>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9" name="Chart 8"/>
          <p:cNvGraphicFramePr/>
          <p:nvPr>
            <p:extLst>
              <p:ext uri="{D42A27DB-BD31-4B8C-83A1-F6EECF244321}">
                <p14:modId xmlns="" xmlns:p14="http://schemas.microsoft.com/office/powerpoint/2010/main" val="2502063825"/>
              </p:ext>
            </p:extLst>
          </p:nvPr>
        </p:nvGraphicFramePr>
        <p:xfrm>
          <a:off x="381000" y="1752600"/>
          <a:ext cx="8305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Respondent Profile: </a:t>
            </a:r>
            <a:br>
              <a:rPr lang="en-US" dirty="0" smtClean="0"/>
            </a:br>
            <a:r>
              <a:rPr lang="en-US" dirty="0" smtClean="0"/>
              <a:t>External Commitments</a:t>
            </a:r>
            <a:endParaRPr lang="en-US" dirty="0"/>
          </a:p>
        </p:txBody>
      </p:sp>
      <p:sp>
        <p:nvSpPr>
          <p:cNvPr id="4" name="Slide Number Placeholder 3"/>
          <p:cNvSpPr>
            <a:spLocks noGrp="1"/>
          </p:cNvSpPr>
          <p:nvPr>
            <p:ph type="sldNum" sz="quarter" idx="12"/>
          </p:nvPr>
        </p:nvSpPr>
        <p:spPr/>
        <p:txBody>
          <a:bodyPr/>
          <a:lstStyle/>
          <a:p>
            <a:fld id="{AA800BDF-7CA0-4F0E-9DB8-2BB12D865371}" type="slidenum">
              <a:rPr lang="en-US" smtClean="0"/>
              <a:pPr/>
              <a:t>9</a:t>
            </a:fld>
            <a:endParaRPr lang="en-US"/>
          </a:p>
        </p:txBody>
      </p:sp>
      <p:sp>
        <p:nvSpPr>
          <p:cNvPr id="10" name="TextBox 9"/>
          <p:cNvSpPr txBox="1"/>
          <p:nvPr/>
        </p:nvSpPr>
        <p:spPr>
          <a:xfrm>
            <a:off x="304800" y="6248400"/>
            <a:ext cx="1828800" cy="215444"/>
          </a:xfrm>
          <a:prstGeom prst="rect">
            <a:avLst/>
          </a:prstGeom>
          <a:noFill/>
        </p:spPr>
        <p:txBody>
          <a:bodyPr wrap="square" rtlCol="0">
            <a:spAutoFit/>
          </a:bodyPr>
          <a:lstStyle/>
          <a:p>
            <a:r>
              <a:rPr lang="en-US" sz="800" i="1" dirty="0" smtClean="0"/>
              <a:t>Source: 2012 CCSSE data</a:t>
            </a:r>
            <a:endParaRPr lang="en-US" sz="800" i="1" dirty="0"/>
          </a:p>
        </p:txBody>
      </p:sp>
      <p:graphicFrame>
        <p:nvGraphicFramePr>
          <p:cNvPr id="15" name="Chart 14"/>
          <p:cNvGraphicFramePr/>
          <p:nvPr/>
        </p:nvGraphicFramePr>
        <p:xfrm>
          <a:off x="533400" y="16764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434&quot;/&gt;&lt;/object&gt;&lt;object type=&quot;3&quot; unique_id=&quot;10005&quot;&gt;&lt;property id=&quot;20148&quot; value=&quot;5&quot;/&gt;&lt;property id=&quot;20300&quot; value=&quot;Slide 2 - &amp;quot;CCSSE 2012 Findings for [College Name]&amp;quot;&quot;/&gt;&lt;property id=&quot;20307&quot; value=&quot;256&quot;/&gt;&lt;/object&gt;&lt;object type=&quot;3&quot; unique_id=&quot;10006&quot;&gt;&lt;property id=&quot;20148&quot; value=&quot;5&quot;/&gt;&lt;property id=&quot;20300&quot; value=&quot;Slide 3 - &amp;quot;Presentation Overview&amp;quot;&quot;/&gt;&lt;property id=&quot;20307&quot; value=&quot;386&quot;/&gt;&lt;/object&gt;&lt;object type=&quot;3&quot; unique_id=&quot;10007&quot;&gt;&lt;property id=&quot;20148&quot; value=&quot;5&quot;/&gt;&lt;property id=&quot;20300&quot; value=&quot;Slide 4 - &amp;quot;CCSSE Overview&amp;quot;&quot;/&gt;&lt;property id=&quot;20307&quot; value=&quot;258&quot;/&gt;&lt;/object&gt;&lt;object type=&quot;3&quot; unique_id=&quot;10008&quot;&gt;&lt;property id=&quot;20148&quot; value=&quot;5&quot;/&gt;&lt;property id=&quot;20300&quot; value=&quot;Slide 5 - &amp;quot;What is Student Engagement?&amp;quot;&quot;/&gt;&lt;property id=&quot;20307&quot; value=&quot;440&quot;/&gt;&lt;/object&gt;&lt;object type=&quot;3&quot; unique_id=&quot;10009&quot;&gt;&lt;property id=&quot;20148&quot; value=&quot;5&quot;/&gt;&lt;property id=&quot;20300&quot; value=&quot;Slide 6 - &amp;quot;The Community College Survey of Student Engagement (CCSSE)&amp;quot;&quot;/&gt;&lt;property id=&quot;20307&quot; value=&quot;369&quot;/&gt;&lt;/object&gt;&lt;object type=&quot;3&quot; unique_id=&quot;10010&quot;&gt;&lt;property id=&quot;20148&quot; value=&quot;5&quot;/&gt;&lt;property id=&quot;20300&quot; value=&quot;Slide 7 - &amp;quot;CCSSE: A Tool for Community Colleges&amp;quot;&quot;/&gt;&lt;property id=&quot;20307&quot; value=&quot;257&quot;/&gt;&lt;/object&gt;&lt;object type=&quot;3&quot; unique_id=&quot;10011&quot;&gt;&lt;property id=&quot;20148&quot; value=&quot;5&quot;/&gt;&lt;property id=&quot;20300&quot; value=&quot;Slide 8 - &amp;quot;Student Respondent Profile at [College Name]&amp;quot;&quot;/&gt;&lt;property id=&quot;20307&quot; value=&quot;387&quot;/&gt;&lt;/object&gt;&lt;object type=&quot;3&quot; unique_id=&quot;10012&quot;&gt;&lt;property id=&quot;20148&quot; value=&quot;5&quot;/&gt;&lt;property id=&quot;20300&quot; value=&quot;Slide 9 - &amp;quot;Survey Respondents&amp;quot;&quot;/&gt;&lt;property id=&quot;20307&quot; value=&quot;442&quot;/&gt;&lt;/object&gt;&lt;object type=&quot;3&quot; unique_id=&quot;10013&quot;&gt;&lt;property id=&quot;20148&quot; value=&quot;5&quot;/&gt;&lt;property id=&quot;20300&quot; value=&quot;Slide 10 - &amp;quot;Excluded Respondents&amp;quot;&quot;/&gt;&lt;property id=&quot;20307&quot; value=&quot;373&quot;/&gt;&lt;/object&gt;&lt;object type=&quot;3&quot; unique_id=&quot;10014&quot;&gt;&lt;property id=&quot;20148&quot; value=&quot;5&quot;/&gt;&lt;property id=&quot;20300&quot; value=&quot;Slide 11 - &amp;quot;Section Instructions&amp;quot;&quot;/&gt;&lt;property id=&quot;20307&quot; value=&quot;437&quot;/&gt;&lt;/object&gt;&lt;object type=&quot;3&quot; unique_id=&quot;10015&quot;&gt;&lt;property id=&quot;20148&quot; value=&quot;5&quot;/&gt;&lt;property id=&quot;20300&quot; value=&quot;Slide 12 - &amp;quot;Student Respondent Profile: &amp;#x0D;&amp;#x0A;Enrollment Status&amp;quot;&quot;/&gt;&lt;property id=&quot;20307&quot; value=&quot;417&quot;/&gt;&lt;/object&gt;&lt;object type=&quot;3&quot; unique_id=&quot;10016&quot;&gt;&lt;property id=&quot;20148&quot; value=&quot;5&quot;/&gt;&lt;property id=&quot;20300&quot; value=&quot;Slide 13 - &amp;quot;Student Respondent Profile: &amp;#x0D;&amp;#x0A;Age&amp;quot;&quot;/&gt;&lt;property id=&quot;20307&quot; value=&quot;407&quot;/&gt;&lt;/object&gt;&lt;object type=&quot;3&quot; unique_id=&quot;10017&quot;&gt;&lt;property id=&quot;20148&quot; value=&quot;5&quot;/&gt;&lt;property id=&quot;20300&quot; value=&quot;Slide 14 - &amp;quot;Student Respondent Profile:&amp;#x0D;&amp;#x0A;Gender&amp;quot;&quot;/&gt;&lt;property id=&quot;20307&quot; value=&quot;443&quot;/&gt;&lt;/object&gt;&lt;object type=&quot;3&quot; unique_id=&quot;10018&quot;&gt;&lt;property id=&quot;20148&quot; value=&quot;5&quot;/&gt;&lt;property id=&quot;20300&quot; value=&quot;Slide 15 - &amp;quot;Student Respondent Profile: &amp;#x0D;&amp;#x0A;Race &amp;amp; Ethnicity&amp;quot;&quot;/&gt;&lt;property id=&quot;20307&quot; value=&quot;408&quot;/&gt;&lt;/object&gt;&lt;object type=&quot;3&quot; unique_id=&quot;10019&quot;&gt;&lt;property id=&quot;20148&quot; value=&quot;5&quot;/&gt;&lt;property id=&quot;20300&quot; value=&quot;Slide 16 - &amp;quot;Section Instructions&amp;quot;&quot;/&gt;&lt;property id=&quot;20307&quot; value=&quot;439&quot;/&gt;&lt;/object&gt;&lt;object type=&quot;3&quot; unique_id=&quot;10020&quot;&gt;&lt;property id=&quot;20148&quot; value=&quot;5&quot;/&gt;&lt;property id=&quot;20300&quot; value=&quot;Slide 17 - &amp;quot;Student Respondent Profile: &amp;#x0D;&amp;#x0A;First-Generation Status&amp;quot;&quot;/&gt;&lt;property id=&quot;20307&quot; value=&quot;418&quot;/&gt;&lt;/object&gt;&lt;object type=&quot;3&quot; unique_id=&quot;10021&quot;&gt;&lt;property id=&quot;20148&quot; value=&quot;5&quot;/&gt;&lt;property id=&quot;20300&quot; value=&quot;Slide 18 - &amp;quot;Student Respondent Profile: &amp;#x0D;&amp;#x0A;Educational Attainment&amp;quot;&quot;/&gt;&lt;property id=&quot;20307&quot; value=&quot;444&quot;/&gt;&lt;/object&gt;&lt;object type=&quot;3&quot; unique_id=&quot;10022&quot;&gt;&lt;property id=&quot;20148&quot; value=&quot;5&quot;/&gt;&lt;property id=&quot;20300&quot; value=&quot;Slide 19 - &amp;quot;Student Respondent Profile:&amp;#x0D;&amp;#x0A;Goals&amp;quot;&quot;/&gt;&lt;property id=&quot;20307&quot; value=&quot;445&quot;/&gt;&lt;/object&gt;&lt;object type=&quot;3&quot; unique_id=&quot;10023&quot;&gt;&lt;property id=&quot;20148&quot; value=&quot;5&quot;/&gt;&lt;property id=&quot;20300&quot; value=&quot;Slide 20 - &amp;quot;Student Respondent Profile: &amp;#x0D;&amp;#x0A;Total Credit Hours Earned&amp;quot;&quot;/&gt;&lt;property id=&quot;20307&quot; value=&quot;411&quot;/&gt;&lt;/object&gt;&lt;object type=&quot;3&quot; unique_id=&quot;10024&quot;&gt;&lt;property id=&quot;20148&quot; value=&quot;5&quot;/&gt;&lt;property id=&quot;20300&quot; value=&quot;Slide 21 - &amp;quot;Student Respondent Profile: &amp;#x0D;&amp;#x0A;External Commitments&amp;quot;&quot;/&gt;&lt;property id=&quot;20307&quot; value=&quot;413&quot;/&gt;&lt;/object&gt;&lt;object type=&quot;3&quot; unique_id=&quot;10025&quot;&gt;&lt;property id=&quot;20148&quot; value=&quot;5&quot;/&gt;&lt;property id=&quot;20300&quot; value=&quot;Slide 22 - &amp;quot;Student Respondent Profile: &amp;#x0D;&amp;#x0A;College-Sponsored Activities&amp;quot;&quot;/&gt;&lt;property id=&quot;20307&quot; value=&quot;428&quot;/&gt;&lt;/object&gt;&lt;object type=&quot;3&quot; unique_id=&quot;10026&quot;&gt;&lt;property id=&quot;20148&quot; value=&quot;5&quot;/&gt;&lt;property id=&quot;20300&quot; value=&quot;Slide 23 - &amp;quot;CCSSE  Benchmarks&amp;quot;&quot;/&gt;&lt;property id=&quot;20307&quot; value=&quot;270&quot;/&gt;&lt;/object&gt;&lt;object type=&quot;3&quot; unique_id=&quot;10027&quot;&gt;&lt;property id=&quot;20148&quot; value=&quot;5&quot;/&gt;&lt;property id=&quot;20300&quot; value=&quot;Slide 24 - &amp;quot;Section Instructions&amp;quot;&quot;/&gt;&lt;property id=&quot;20307&quot; value=&quot;438&quot;/&gt;&lt;/object&gt;&lt;object type=&quot;3&quot; unique_id=&quot;10028&quot;&gt;&lt;property id=&quot;20148&quot; value=&quot;5&quot;/&gt;&lt;property id=&quot;20300&quot; value=&quot;Slide 25 - &amp;quot;CCSSE Benchmarks for &amp;#x0D;&amp;#x0A;Effective Educational Practice&amp;quot;&quot;/&gt;&lt;property id=&quot;20307&quot; value=&quot;271&quot;/&gt;&lt;/object&gt;&lt;object type=&quot;3&quot; unique_id=&quot;10031&quot;&gt;&lt;property id=&quot;20148&quot; value=&quot;5&quot;/&gt;&lt;property id=&quot;20300&quot; value=&quot;Slide 26 - &amp;quot;Active and Collaborative Learning &amp;quot;&quot;/&gt;&lt;property id=&quot;20307&quot; value=&quot;396&quot;/&gt;&lt;/object&gt;&lt;object type=&quot;3&quot; unique_id=&quot;10032&quot;&gt;&lt;property id=&quot;20148&quot; value=&quot;5&quot;/&gt;&lt;property id=&quot;20300&quot; value=&quot;Slide 27 - &amp;quot;Student Effort&amp;quot;&quot;/&gt;&lt;property id=&quot;20307&quot; value=&quot;420&quot;/&gt;&lt;/object&gt;&lt;object type=&quot;3&quot; unique_id=&quot;10033&quot;&gt;&lt;property id=&quot;20148&quot; value=&quot;5&quot;/&gt;&lt;property id=&quot;20300&quot; value=&quot;Slide 28 - &amp;quot;Academic Challenge&amp;quot;&quot;/&gt;&lt;property id=&quot;20307&quot; value=&quot;421&quot;/&gt;&lt;/object&gt;&lt;object type=&quot;3&quot; unique_id=&quot;10034&quot;&gt;&lt;property id=&quot;20148&quot; value=&quot;5&quot;/&gt;&lt;property id=&quot;20300&quot; value=&quot;Slide 29 - &amp;quot;Student-Faculty Interaction&amp;quot;&quot;/&gt;&lt;property id=&quot;20307&quot; value=&quot;395&quot;/&gt;&lt;/object&gt;&lt;object type=&quot;3&quot; unique_id=&quot;10035&quot;&gt;&lt;property id=&quot;20148&quot; value=&quot;5&quot;/&gt;&lt;property id=&quot;20300&quot; value=&quot;Slide 30 - &amp;quot;Support for Learners&amp;quot;&quot;/&gt;&lt;property id=&quot;20307&quot; value=&quot;435&quot;/&gt;&lt;/object&gt;&lt;object type=&quot;3&quot; unique_id=&quot;10036&quot;&gt;&lt;property id=&quot;20148&quot; value=&quot;5&quot;/&gt;&lt;property id=&quot;20300&quot; value=&quot;Slide 33 - &amp;quot;Benchmarking – and Reaching for Excellence&amp;quot;&quot;/&gt;&lt;property id=&quot;20307&quot; value=&quot;427&quot;/&gt;&lt;/object&gt;&lt;object type=&quot;3&quot; unique_id=&quot;10037&quot;&gt;&lt;property id=&quot;20148&quot; value=&quot;5&quot;/&gt;&lt;property id=&quot;20300&quot; value=&quot;Slide 34 - &amp;quot;Reaching for Excellence at [College Name]&amp;quot;&quot;/&gt;&lt;property id=&quot;20307&quot; value=&quot;274&quot;/&gt;&lt;/object&gt;&lt;object type=&quot;3&quot; unique_id=&quot;10038&quot;&gt;&lt;property id=&quot;20148&quot; value=&quot;5&quot;/&gt;&lt;property id=&quot;20300&quot; value=&quot;Slide 35 - &amp;quot;Community College Students and Stories&amp;quot;&quot;/&gt;&lt;property id=&quot;20307&quot; value=&quot;388&quot;/&gt;&lt;/object&gt;&lt;object type=&quot;3&quot; unique_id=&quot;10039&quot;&gt;&lt;property id=&quot;20148&quot; value=&quot;5&quot;/&gt;&lt;property id=&quot;20300&quot; value=&quot;Slide 36 - &amp;quot;Giving Voice to Students&amp;quot;&quot;/&gt;&lt;property id=&quot;20307&quot; value=&quot;389&quot;/&gt;&lt;/object&gt;&lt;object type=&quot;3&quot; unique_id=&quot;10040&quot;&gt;&lt;property id=&quot;20148&quot; value=&quot;5&quot;/&gt;&lt;property id=&quot;20300&quot; value=&quot;Slide 37 - &amp;quot;Student Aspirations&amp;quot;&quot;/&gt;&lt;property id=&quot;20307&quot; value=&quot;392&quot;/&gt;&lt;/object&gt;&lt;object type=&quot;3&quot; unique_id=&quot;10041&quot;&gt;&lt;property id=&quot;20148&quot; value=&quot;5&quot;/&gt;&lt;property id=&quot;20300&quot; value=&quot;Slide 38 - &amp;quot;Student Persistence&amp;quot;&quot;/&gt;&lt;property id=&quot;20307&quot; value=&quot;394&quot;/&gt;&lt;/object&gt;&lt;object type=&quot;3&quot; unique_id=&quot;10042&quot;&gt;&lt;property id=&quot;20148&quot; value=&quot;5&quot;/&gt;&lt;property id=&quot;20300&quot; value=&quot;Slide 39 - &amp;quot;Section Instructions&amp;quot;&quot;/&gt;&lt;property id=&quot;20307&quot; value=&quot;436&quot;/&gt;&lt;/object&gt;&lt;object type=&quot;3&quot; unique_id=&quot;10043&quot;&gt;&lt;property id=&quot;20148&quot; value=&quot;5&quot;/&gt;&lt;property id=&quot;20300&quot; value=&quot;Slide 40 - &amp;quot;Part-timeness &amp;quot;&quot;/&gt;&lt;property id=&quot;20307&quot; value=&quot;425&quot;/&gt;&lt;/object&gt;&lt;object type=&quot;3&quot; unique_id=&quot;10044&quot;&gt;&lt;property id=&quot;20148&quot; value=&quot;5&quot;/&gt;&lt;property id=&quot;20300&quot; value=&quot;Slide 41 - &amp;quot;Developmental Education&amp;quot;&quot;/&gt;&lt;property id=&quot;20307&quot; value=&quot;397&quot;/&gt;&lt;/object&gt;&lt;object type=&quot;3&quot; unique_id=&quot;10045&quot;&gt;&lt;property id=&quot;20148&quot; value=&quot;5&quot;/&gt;&lt;property id=&quot;20300&quot; value=&quot;Slide 42 - &amp;quot;At-Risk Students&amp;quot;&quot;/&gt;&lt;property id=&quot;20307&quot; value=&quot;398&quot;/&gt;&lt;/object&gt;&lt;object type=&quot;3&quot; unique_id=&quot;10046&quot;&gt;&lt;property id=&quot;20148&quot; value=&quot;5&quot;/&gt;&lt;property id=&quot;20300&quot; value=&quot;Slide 43 - &amp;quot;Workforce Issues&amp;quot;&quot;/&gt;&lt;property id=&quot;20307&quot; value=&quot;402&quot;/&gt;&lt;/object&gt;&lt;object type=&quot;3&quot; unique_id=&quot;10047&quot;&gt;&lt;property id=&quot;20148&quot; value=&quot;5&quot;/&gt;&lt;property id=&quot;20300&quot; value=&quot;Slide 44 - &amp;quot;Workforce Layoffs &amp;quot;&quot;/&gt;&lt;property id=&quot;20307&quot; value=&quot;404&quot;/&gt;&lt;/object&gt;&lt;object type=&quot;3&quot; unique_id=&quot;10048&quot;&gt;&lt;property id=&quot;20148&quot; value=&quot;5&quot;/&gt;&lt;property id=&quot;20300&quot; value=&quot;Slide 45 - &amp;quot;Budget Cutbacks&amp;quot;&quot;/&gt;&lt;property id=&quot;20307&quot; value=&quot;403&quot;/&gt;&lt;/object&gt;&lt;object type=&quot;3&quot; unique_id=&quot;10049&quot;&gt;&lt;property id=&quot;20148&quot; value=&quot;5&quot;/&gt;&lt;property id=&quot;20300&quot; value=&quot;Slide 46 - &amp;quot;Addressing Challenges &amp;quot;&quot;/&gt;&lt;property id=&quot;20307&quot; value=&quot;405&quot;/&gt;&lt;/object&gt;&lt;object type=&quot;3&quot; unique_id=&quot;10050&quot;&gt;&lt;property id=&quot;20148&quot; value=&quot;5&quot;/&gt;&lt;property id=&quot;20300&quot; value=&quot;Slide 47 - &amp;quot;Strategies to Promote Learning that Matters&amp;quot;&quot;/&gt;&lt;property id=&quot;20307&quot; value=&quot;322&quot;/&gt;&lt;/object&gt;&lt;object type=&quot;3&quot; unique_id=&quot;10051&quot;&gt;&lt;property id=&quot;20148&quot; value=&quot;5&quot;/&gt;&lt;property id=&quot;20300&quot; value=&quot;Slide 48 - &amp;quot;Strategies to Promote Learning that Matters&amp;quot;&quot;/&gt;&lt;property id=&quot;20307&quot; value=&quot;429&quot;/&gt;&lt;/object&gt;&lt;object type=&quot;3&quot; unique_id=&quot;10052&quot;&gt;&lt;property id=&quot;20148&quot; value=&quot;5&quot;/&gt;&lt;property id=&quot;20300&quot; value=&quot;Slide 49 - &amp;quot;Strengthen Classroom Engagement&amp;quot;&quot;/&gt;&lt;property id=&quot;20307&quot; value=&quot;326&quot;/&gt;&lt;/object&gt;&lt;object type=&quot;3&quot; unique_id=&quot;10053&quot;&gt;&lt;property id=&quot;20148&quot; value=&quot;5&quot;/&gt;&lt;property id=&quot;20300&quot; value=&quot;Slide 50 - &amp;quot;Raise Expectations&amp;quot;&quot;/&gt;&lt;property id=&quot;20307&quot; value=&quot;327&quot;/&gt;&lt;/object&gt;&lt;object type=&quot;3&quot; unique_id=&quot;10054&quot;&gt;&lt;property id=&quot;20148&quot; value=&quot;5&quot;/&gt;&lt;property id=&quot;20300&quot; value=&quot;Slide 51 - &amp;quot;Raise Expectations&amp;quot;&quot;/&gt;&lt;property id=&quot;20307&quot; value=&quot;328&quot;/&gt;&lt;/object&gt;&lt;object type=&quot;3&quot; unique_id=&quot;10055&quot;&gt;&lt;property id=&quot;20148&quot; value=&quot;5&quot;/&gt;&lt;property id=&quot;20300&quot; value=&quot;Slide 52 - &amp;quot;Raise Expectations&amp;quot;&quot;/&gt;&lt;property id=&quot;20307&quot; value=&quot;334&quot;/&gt;&lt;/object&gt;&lt;object type=&quot;3&quot; unique_id=&quot;10056&quot;&gt;&lt;property id=&quot;20148&quot; value=&quot;5&quot;/&gt;&lt;property id=&quot;20300&quot; value=&quot;Slide 53 - &amp;quot;Raising Expectations at [College Name]&amp;quot;&quot;/&gt;&lt;property id=&quot;20307&quot; value=&quot;348&quot;/&gt;&lt;/object&gt;&lt;object type=&quot;3&quot; unique_id=&quot;10057&quot;&gt;&lt;property id=&quot;20148&quot; value=&quot;5&quot;/&gt;&lt;property id=&quot;20300&quot; value=&quot;Slide 54 - &amp;quot;Promote Active, Engaged Learning&amp;quot;&quot;/&gt;&lt;property id=&quot;20307&quot; value=&quot;330&quot;/&gt;&lt;/object&gt;&lt;object type=&quot;3&quot; unique_id=&quot;10058&quot;&gt;&lt;property id=&quot;20148&quot; value=&quot;5&quot;/&gt;&lt;property id=&quot;20300&quot; value=&quot;Slide 55 - &amp;quot;Promote Active, Engaged Learning&amp;quot;&quot;/&gt;&lt;property id=&quot;20307&quot; value=&quot;335&quot;/&gt;&lt;/object&gt;&lt;object type=&quot;3&quot; unique_id=&quot;10059&quot;&gt;&lt;property id=&quot;20148&quot; value=&quot;5&quot;/&gt;&lt;property id=&quot;20300&quot; value=&quot;Slide 56 - &amp;quot;Promoting Active, Engaged Learning at [College Name]&amp;quot;&quot;/&gt;&lt;property id=&quot;20307&quot; value=&quot;349&quot;/&gt;&lt;/object&gt;&lt;object type=&quot;3&quot; unique_id=&quot;10060&quot;&gt;&lt;property id=&quot;20148&quot; value=&quot;5&quot;/&gt;&lt;property id=&quot;20300&quot; value=&quot;Slide 57 - &amp;quot;Emphasize Deep Learning&amp;quot;&quot;/&gt;&lt;property id=&quot;20307&quot; value=&quot;336&quot;/&gt;&lt;/object&gt;&lt;object type=&quot;3&quot; unique_id=&quot;10061&quot;&gt;&lt;property id=&quot;20148&quot; value=&quot;5&quot;/&gt;&lt;property id=&quot;20300&quot; value=&quot;Slide 58 - &amp;quot;Emphasize Deep Learning&amp;quot;&quot;/&gt;&lt;property id=&quot;20307&quot; value=&quot;331&quot;/&gt;&lt;/object&gt;&lt;object type=&quot;3&quot; unique_id=&quot;10062&quot;&gt;&lt;property id=&quot;20148&quot; value=&quot;5&quot;/&gt;&lt;property id=&quot;20300&quot; value=&quot;Slide 59 - &amp;quot;Emphasizing Deep Learning at [College Name]&amp;quot;&quot;/&gt;&lt;property id=&quot;20307&quot; value=&quot;350&quot;/&gt;&lt;/object&gt;&lt;object type=&quot;3&quot; unique_id=&quot;10063&quot;&gt;&lt;property id=&quot;20148&quot; value=&quot;5&quot;/&gt;&lt;property id=&quot;20300&quot; value=&quot;Slide 60 - &amp;quot;Build and Encourage Relationships&amp;quot;&quot;/&gt;&lt;property id=&quot;20307&quot; value=&quot;332&quot;/&gt;&lt;/object&gt;&lt;object type=&quot;3&quot; unique_id=&quot;10064&quot;&gt;&lt;property id=&quot;20148&quot; value=&quot;5&quot;/&gt;&lt;property id=&quot;20300&quot; value=&quot;Slide 61 - &amp;quot;Build and Encourage Relationships&amp;quot;&quot;/&gt;&lt;property id=&quot;20307&quot; value=&quot;338&quot;/&gt;&lt;/object&gt;&lt;object type=&quot;3&quot; unique_id=&quot;10065&quot;&gt;&lt;property id=&quot;20148&quot; value=&quot;5&quot;/&gt;&lt;property id=&quot;20300&quot; value=&quot;Slide 62 - &amp;quot;Building and Encouraging Relationships at [College Name]&amp;quot;&quot;/&gt;&lt;property id=&quot;20307&quot; value=&quot;351&quot;/&gt;&lt;/object&gt;&lt;object type=&quot;3&quot; unique_id=&quot;10066&quot;&gt;&lt;property id=&quot;20148&quot; value=&quot;5&quot;/&gt;&lt;property id=&quot;20300&quot; value=&quot;Slide 63 - &amp;quot;Ensure that Students &amp;#x0D;&amp;#x0A;Know Where They Stand&amp;quot;&quot;/&gt;&lt;property id=&quot;20307&quot; value=&quot;333&quot;/&gt;&lt;/object&gt;&lt;object type=&quot;3&quot; unique_id=&quot;10067&quot;&gt;&lt;property id=&quot;20148&quot; value=&quot;5&quot;/&gt;&lt;property id=&quot;20300&quot; value=&quot;Slide 64 - &amp;quot;Ensure that Students &amp;#x0D;&amp;#x0A;Know Where They Stand &amp;quot;&quot;/&gt;&lt;property id=&quot;20307&quot; value=&quot;339&quot;/&gt;&lt;/object&gt;&lt;object type=&quot;3&quot; unique_id=&quot;10068&quot;&gt;&lt;property id=&quot;20148&quot; value=&quot;5&quot;/&gt;&lt;property id=&quot;20300&quot; value=&quot;Slide 65 - &amp;quot;Ensuring that Students Know Where They Stand at [College Name]&amp;quot;&quot;/&gt;&lt;property id=&quot;20307&quot; value=&quot;353&quot;/&gt;&lt;/object&gt;&lt;object type=&quot;3&quot; unique_id=&quot;10069&quot;&gt;&lt;property id=&quot;20148&quot; value=&quot;5&quot;/&gt;&lt;property id=&quot;20300&quot; value=&quot;Slide 66 - &amp;quot;Integrate Student Support into Learning Experiences&amp;quot;&quot;/&gt;&lt;property id=&quot;20307&quot; value=&quot;340&quot;/&gt;&lt;/object&gt;&lt;object type=&quot;3&quot; unique_id=&quot;10070&quot;&gt;&lt;property id=&quot;20148&quot; value=&quot;5&quot;/&gt;&lt;property id=&quot;20300&quot; value=&quot;Slide 67 - &amp;quot;Integrate Student Support into Learning Experiences&amp;quot;&quot;/&gt;&lt;property id=&quot;20307&quot; value=&quot;346&quot;/&gt;&lt;/object&gt;&lt;object type=&quot;3&quot; unique_id=&quot;10071&quot;&gt;&lt;property id=&quot;20148&quot; value=&quot;5&quot;/&gt;&lt;property id=&quot;20300&quot; value=&quot;Slide 68 - &amp;quot;Integrating Student Support into Learning Experiences at [College Name]&amp;quot;&quot;/&gt;&lt;property id=&quot;20307&quot; value=&quot;354&quot;/&gt;&lt;/object&gt;&lt;object type=&quot;3&quot; unique_id=&quot;10072&quot;&gt;&lt;property id=&quot;20148&quot; value=&quot;5&quot;/&gt;&lt;property id=&quot;20300&quot; value=&quot;Slide 69 - &amp;quot;Focus Institutional Policies on Creating the Conditions for Learning&amp;quot;&quot;/&gt;&lt;property id=&quot;20307&quot; value=&quot;343&quot;/&gt;&lt;/object&gt;&lt;object type=&quot;3&quot; unique_id=&quot;10073&quot;&gt;&lt;property id=&quot;20148&quot; value=&quot;5&quot;/&gt;&lt;property id=&quot;20300&quot; value=&quot;Slide 70 - &amp;quot;Focus Institutional Policies on Creating the Conditions for Learning&amp;quot;&quot;/&gt;&lt;property id=&quot;20307&quot; value=&quot;344&quot;/&gt;&lt;/object&gt;&lt;object type=&quot;3&quot; unique_id=&quot;10074&quot;&gt;&lt;property id=&quot;20148&quot; value=&quot;5&quot;/&gt;&lt;property id=&quot;20300&quot; value=&quot;Slide 71 - &amp;quot;Focusing Institutional Policy on Creating the Conditions for Learning at [College Name]&amp;quot;&quot;/&gt;&lt;property id=&quot;20307&quot; value=&quot;355&quot;/&gt;&lt;/object&gt;&lt;object type=&quot;3&quot; unique_id=&quot;10075&quot;&gt;&lt;property id=&quot;20148&quot; value=&quot;5&quot;/&gt;&lt;property id=&quot;20300&quot; value=&quot;Slide 72 - &amp;quot;Expand Professional Development Focused on Engaging Students&amp;quot;&quot;/&gt;&lt;property id=&quot;20307&quot; value=&quot;433&quot;/&gt;&lt;/object&gt;&lt;object type=&quot;3&quot; unique_id=&quot;10076&quot;&gt;&lt;property id=&quot;20148&quot; value=&quot;5&quot;/&gt;&lt;property id=&quot;20300&quot; value=&quot;Slide 73 - &amp;quot;Expanding Professional Development Focused on Engaging Students at [College Name]&amp;quot;&quot;/&gt;&lt;property id=&quot;20307&quot; value=&quot;432&quot;/&gt;&lt;/object&gt;&lt;object type=&quot;3&quot; unique_id=&quot;10077&quot;&gt;&lt;property id=&quot;20148&quot; value=&quot;5&quot;/&gt;&lt;property id=&quot;20300&quot; value=&quot;Slide 74 - &amp;quot;Closing Remarks and Questions&amp;quot;&quot;/&gt;&lt;property id=&quot;20307&quot; value=&quot;278&quot;/&gt;&lt;/object&gt;&lt;object type=&quot;3&quot; unique_id=&quot;10078&quot;&gt;&lt;property id=&quot;20148&quot; value=&quot;5&quot;/&gt;&lt;property id=&quot;20300&quot; value=&quot;Slide 75 - &amp;quot;Closing Remarks&amp;quot;&quot;/&gt;&lt;property id=&quot;20307&quot; value=&quot;415&quot;/&gt;&lt;/object&gt;&lt;object type=&quot;3&quot; unique_id=&quot;10079&quot;&gt;&lt;property id=&quot;20148&quot; value=&quot;5&quot;/&gt;&lt;property id=&quot;20300&quot; value=&quot;Slide 76 - &amp;quot;Questions?&amp;quot;&quot;/&gt;&lt;property id=&quot;20307&quot; value=&quot;416&quot;/&gt;&lt;/object&gt;&lt;object type=&quot;3&quot; unique_id=&quot;10236&quot;&gt;&lt;property id=&quot;20148&quot; value=&quot;5&quot;/&gt;&lt;property id=&quot;20300&quot; value=&quot;Slide 31 - &amp;quot;CCSSE Benchmarks for &amp;#x0D;&amp;#x0A;Effective Educational Practice&amp;quot;&quot;/&gt;&lt;property id=&quot;20307&quot; value=&quot;446&quot;/&gt;&lt;/object&gt;&lt;object type=&quot;3&quot; unique_id=&quot;10237&quot;&gt;&lt;property id=&quot;20148&quot; value=&quot;5&quot;/&gt;&lt;property id=&quot;20300&quot; value=&quot;Slide 32 - &amp;quot;CCSSE Benchmarks for &amp;#x0D;&amp;#x0A;Effective Educational Practice&amp;quot;&quot;/&gt;&lt;property id=&quot;20307&quot; value=&quot;44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9410</TotalTime>
  <Words>3425</Words>
  <Application>Microsoft Office PowerPoint</Application>
  <PresentationFormat>On-screen Show (4:3)</PresentationFormat>
  <Paragraphs>579</Paragraphs>
  <Slides>46</Slides>
  <Notes>37</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CCSSE 2012 Findings for Grossmont College</vt:lpstr>
      <vt:lpstr>What is Student Engagement?</vt:lpstr>
      <vt:lpstr>Student Respondent Profile at Grossmont College</vt:lpstr>
      <vt:lpstr>Slide 4</vt:lpstr>
      <vt:lpstr>Student Respondent Profile:  First-Generation Status</vt:lpstr>
      <vt:lpstr>Student Respondent Profile:  Educational Attainment</vt:lpstr>
      <vt:lpstr>Student Respondent Profile: Goals</vt:lpstr>
      <vt:lpstr>Student Respondent Profile:  Total Credit Hours Earned</vt:lpstr>
      <vt:lpstr>Student Respondent Profile:  External Commitments</vt:lpstr>
      <vt:lpstr>Student Respondent Profile:  College-Sponsored Activities</vt:lpstr>
      <vt:lpstr>CCSSE  Benchmarks</vt:lpstr>
      <vt:lpstr>CCSSE Benchmarks for  Effective Educational Practice</vt:lpstr>
      <vt:lpstr>Active and Collaborative Learning </vt:lpstr>
      <vt:lpstr>Student Effort</vt:lpstr>
      <vt:lpstr>Academic Challenge</vt:lpstr>
      <vt:lpstr>Student-Faculty Interaction</vt:lpstr>
      <vt:lpstr>Support for Learners</vt:lpstr>
      <vt:lpstr>CCSSE Benchmarks for  Effective Educational Practice</vt:lpstr>
      <vt:lpstr>CCSSE Benchmarks for  Effective Educational Practice</vt:lpstr>
      <vt:lpstr>Community College Students and Stories</vt:lpstr>
      <vt:lpstr>Student Aspirations</vt:lpstr>
      <vt:lpstr>Student Persistence</vt:lpstr>
      <vt:lpstr>Faculty vs Student Perceptions</vt:lpstr>
      <vt:lpstr>Active and Collaborative Learning  </vt:lpstr>
      <vt:lpstr>Student Effort</vt:lpstr>
      <vt:lpstr>Academic Challenge</vt:lpstr>
      <vt:lpstr>Student Faculty Interaction</vt:lpstr>
      <vt:lpstr>Support for Learners</vt:lpstr>
      <vt:lpstr>Strategies to Promote Learning that Matters</vt:lpstr>
      <vt:lpstr>Strengthen Classroom Engagement</vt:lpstr>
      <vt:lpstr>Promote Active, Engaged Learning</vt:lpstr>
      <vt:lpstr>Build and Encourage Relationships</vt:lpstr>
      <vt:lpstr>Ensure that Students  Know Where They Stand</vt:lpstr>
      <vt:lpstr>Ensure that Students  Know Where They Stand </vt:lpstr>
      <vt:lpstr>Integrate Student Support into Learning Experiences</vt:lpstr>
      <vt:lpstr>Integrate Student Support into Learning Experiences</vt:lpstr>
      <vt:lpstr>Focus Institutional Policies on Creating the Conditions for Learning</vt:lpstr>
      <vt:lpstr>Slide 38</vt:lpstr>
      <vt:lpstr>Slide 39</vt:lpstr>
      <vt:lpstr>Slide 40</vt:lpstr>
      <vt:lpstr>Slide 41</vt:lpstr>
      <vt:lpstr>Slide 42</vt:lpstr>
      <vt:lpstr>Slide 43</vt:lpstr>
      <vt:lpstr>Slide 44</vt:lpstr>
      <vt:lpstr>Slide 45</vt:lpstr>
      <vt:lpstr>What are we going to do now?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KSA MacBook</dc:creator>
  <cp:lastModifiedBy>Shirley</cp:lastModifiedBy>
  <cp:revision>1114</cp:revision>
  <dcterms:created xsi:type="dcterms:W3CDTF">2010-12-17T14:40:56Z</dcterms:created>
  <dcterms:modified xsi:type="dcterms:W3CDTF">2014-08-01T16:07:12Z</dcterms:modified>
</cp:coreProperties>
</file>